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ink/ink2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notesMasterIdLst>
    <p:notesMasterId r:id="rId64"/>
  </p:notesMasterIdLst>
  <p:sldIdLst>
    <p:sldId id="256" r:id="rId2"/>
    <p:sldId id="359" r:id="rId3"/>
    <p:sldId id="360" r:id="rId4"/>
    <p:sldId id="266" r:id="rId5"/>
    <p:sldId id="286" r:id="rId6"/>
    <p:sldId id="332" r:id="rId7"/>
    <p:sldId id="364" r:id="rId8"/>
    <p:sldId id="381" r:id="rId9"/>
    <p:sldId id="382" r:id="rId10"/>
    <p:sldId id="383" r:id="rId11"/>
    <p:sldId id="384" r:id="rId12"/>
    <p:sldId id="385" r:id="rId13"/>
    <p:sldId id="377" r:id="rId14"/>
    <p:sldId id="386" r:id="rId15"/>
    <p:sldId id="387" r:id="rId16"/>
    <p:sldId id="388" r:id="rId17"/>
    <p:sldId id="379" r:id="rId18"/>
    <p:sldId id="389" r:id="rId19"/>
    <p:sldId id="390" r:id="rId20"/>
    <p:sldId id="391" r:id="rId21"/>
    <p:sldId id="431" r:id="rId22"/>
    <p:sldId id="432" r:id="rId23"/>
    <p:sldId id="433" r:id="rId24"/>
    <p:sldId id="436" r:id="rId25"/>
    <p:sldId id="392" r:id="rId26"/>
    <p:sldId id="393" r:id="rId27"/>
    <p:sldId id="394" r:id="rId28"/>
    <p:sldId id="395" r:id="rId29"/>
    <p:sldId id="407" r:id="rId30"/>
    <p:sldId id="329" r:id="rId31"/>
    <p:sldId id="326" r:id="rId32"/>
    <p:sldId id="408" r:id="rId33"/>
    <p:sldId id="409" r:id="rId34"/>
    <p:sldId id="323" r:id="rId35"/>
    <p:sldId id="333" r:id="rId36"/>
    <p:sldId id="334" r:id="rId37"/>
    <p:sldId id="339" r:id="rId38"/>
    <p:sldId id="338" r:id="rId39"/>
    <p:sldId id="337" r:id="rId40"/>
    <p:sldId id="336" r:id="rId41"/>
    <p:sldId id="410" r:id="rId42"/>
    <p:sldId id="342" r:id="rId43"/>
    <p:sldId id="345" r:id="rId44"/>
    <p:sldId id="344" r:id="rId45"/>
    <p:sldId id="411" r:id="rId46"/>
    <p:sldId id="347" r:id="rId47"/>
    <p:sldId id="346" r:id="rId48"/>
    <p:sldId id="340" r:id="rId49"/>
    <p:sldId id="405" r:id="rId50"/>
    <p:sldId id="406" r:id="rId51"/>
    <p:sldId id="369" r:id="rId52"/>
    <p:sldId id="426" r:id="rId53"/>
    <p:sldId id="428" r:id="rId54"/>
    <p:sldId id="427" r:id="rId55"/>
    <p:sldId id="371" r:id="rId56"/>
    <p:sldId id="423" r:id="rId57"/>
    <p:sldId id="378" r:id="rId58"/>
    <p:sldId id="425" r:id="rId59"/>
    <p:sldId id="424" r:id="rId60"/>
    <p:sldId id="429" r:id="rId61"/>
    <p:sldId id="412" r:id="rId62"/>
    <p:sldId id="331" r:id="rId6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A09F659-1B47-6B07-03DC-88D2ED44BFCF}" name="Kay Sauter" initials="KS" userId="Kay Sauter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6F74"/>
    <a:srgbClr val="353537"/>
    <a:srgbClr val="D4E400"/>
    <a:srgbClr val="494F5B"/>
    <a:srgbClr val="4C515D"/>
    <a:srgbClr val="262626"/>
    <a:srgbClr val="3941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06642F-705D-4AD3-B42E-13F2B1936855}" v="71" dt="2022-05-14T00:03:13.229"/>
    <p1510:client id="{CF71792D-0415-8E82-5FB8-9CFF43ACF3B8}" v="236" dt="2022-05-14T11:34:22.742"/>
    <p1510:client id="{DA32E0C8-82F2-464D-90F8-4B191AC37F46}" v="955" dt="2022-05-14T03:48:10.1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1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thi Reddy" userId="c2e47799925efaaf" providerId="LiveId" clId="{9E87B8A3-7131-414B-BBAB-754F12F00DCD}"/>
    <pc:docChg chg="delSld modSld">
      <pc:chgData name="Deepthi Reddy" userId="c2e47799925efaaf" providerId="LiveId" clId="{9E87B8A3-7131-414B-BBAB-754F12F00DCD}" dt="2022-05-15T00:02:24.252" v="1" actId="47"/>
      <pc:docMkLst>
        <pc:docMk/>
      </pc:docMkLst>
      <pc:sldChg chg="del mod modShow">
        <pc:chgData name="Deepthi Reddy" userId="c2e47799925efaaf" providerId="LiveId" clId="{9E87B8A3-7131-414B-BBAB-754F12F00DCD}" dt="2022-05-15T00:02:24.252" v="1" actId="47"/>
        <pc:sldMkLst>
          <pc:docMk/>
          <pc:sldMk cId="1390119100" sldId="430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9C47BB-625F-4189-BEE4-6C19F2F3C1A8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AD29A7D-A509-49D9-8FBA-C79DAA975FB0}">
      <dgm:prSet phldrT="[Text]"/>
      <dgm:spPr/>
      <dgm:t>
        <a:bodyPr/>
        <a:lstStyle/>
        <a:p>
          <a:r>
            <a:rPr lang="de-CH">
              <a:latin typeface="Trebuchet MS" panose="020B0603020202020204" pitchFamily="34" charset="0"/>
            </a:rPr>
            <a:t>IaaS</a:t>
          </a:r>
          <a:endParaRPr lang="en-US">
            <a:latin typeface="Trebuchet MS" panose="020B0603020202020204" pitchFamily="34" charset="0"/>
          </a:endParaRPr>
        </a:p>
      </dgm:t>
    </dgm:pt>
    <dgm:pt modelId="{C730AF53-452A-44C5-B938-21734FD1A6A7}" type="parTrans" cxnId="{1E47E2CC-F9C8-4E1D-B50F-B4678A25AC5C}">
      <dgm:prSet/>
      <dgm:spPr/>
      <dgm:t>
        <a:bodyPr/>
        <a:lstStyle/>
        <a:p>
          <a:endParaRPr lang="en-US"/>
        </a:p>
      </dgm:t>
    </dgm:pt>
    <dgm:pt modelId="{E5503815-F803-4E9D-9D08-B400199E7EEE}" type="sibTrans" cxnId="{1E47E2CC-F9C8-4E1D-B50F-B4678A25AC5C}">
      <dgm:prSet/>
      <dgm:spPr/>
      <dgm:t>
        <a:bodyPr/>
        <a:lstStyle/>
        <a:p>
          <a:endParaRPr lang="en-US"/>
        </a:p>
      </dgm:t>
    </dgm:pt>
    <dgm:pt modelId="{9B357B62-DCDB-4810-94C5-987252809AB3}">
      <dgm:prSet phldrT="[Text]"/>
      <dgm:spPr/>
      <dgm:t>
        <a:bodyPr/>
        <a:lstStyle/>
        <a:p>
          <a:r>
            <a:rPr lang="de-CH">
              <a:latin typeface="Trebuchet MS" panose="020B0603020202020204" pitchFamily="34" charset="0"/>
            </a:rPr>
            <a:t>VM</a:t>
          </a:r>
          <a:endParaRPr lang="en-US">
            <a:latin typeface="Trebuchet MS" panose="020B0603020202020204" pitchFamily="34" charset="0"/>
          </a:endParaRPr>
        </a:p>
      </dgm:t>
    </dgm:pt>
    <dgm:pt modelId="{2D8CB11A-5B02-477C-92C3-AAC1D3F062BE}" type="parTrans" cxnId="{7CCD3967-BB58-45DF-8957-75F8F7B340DA}">
      <dgm:prSet/>
      <dgm:spPr/>
      <dgm:t>
        <a:bodyPr/>
        <a:lstStyle/>
        <a:p>
          <a:endParaRPr lang="en-US">
            <a:latin typeface="Trebuchet MS" panose="020B0603020202020204" pitchFamily="34" charset="0"/>
          </a:endParaRPr>
        </a:p>
      </dgm:t>
    </dgm:pt>
    <dgm:pt modelId="{4ABC8D8B-9610-4AA6-BCD2-E4ABC5E6FD8D}" type="sibTrans" cxnId="{7CCD3967-BB58-45DF-8957-75F8F7B340DA}">
      <dgm:prSet/>
      <dgm:spPr/>
      <dgm:t>
        <a:bodyPr/>
        <a:lstStyle/>
        <a:p>
          <a:endParaRPr lang="en-US"/>
        </a:p>
      </dgm:t>
    </dgm:pt>
    <dgm:pt modelId="{C52FE20E-467B-4CC0-A801-17340380CE57}">
      <dgm:prSet phldrT="[Text]"/>
      <dgm:spPr/>
      <dgm:t>
        <a:bodyPr/>
        <a:lstStyle/>
        <a:p>
          <a:r>
            <a:rPr lang="de-CH">
              <a:latin typeface="Trebuchet MS" panose="020B0603020202020204" pitchFamily="34" charset="0"/>
            </a:rPr>
            <a:t>PaaS</a:t>
          </a:r>
          <a:endParaRPr lang="en-US">
            <a:latin typeface="Trebuchet MS" panose="020B0603020202020204" pitchFamily="34" charset="0"/>
          </a:endParaRPr>
        </a:p>
      </dgm:t>
    </dgm:pt>
    <dgm:pt modelId="{5B88B644-BBCB-44F1-A091-45679A92BD64}" type="parTrans" cxnId="{E5572E90-3ACD-4A8A-82AA-B7982B657CDC}">
      <dgm:prSet/>
      <dgm:spPr/>
      <dgm:t>
        <a:bodyPr/>
        <a:lstStyle/>
        <a:p>
          <a:endParaRPr lang="en-US"/>
        </a:p>
      </dgm:t>
    </dgm:pt>
    <dgm:pt modelId="{44CAFA03-E104-46C7-9FE3-D4B2943E1B6A}" type="sibTrans" cxnId="{E5572E90-3ACD-4A8A-82AA-B7982B657CDC}">
      <dgm:prSet/>
      <dgm:spPr/>
      <dgm:t>
        <a:bodyPr/>
        <a:lstStyle/>
        <a:p>
          <a:endParaRPr lang="en-US"/>
        </a:p>
      </dgm:t>
    </dgm:pt>
    <dgm:pt modelId="{EFCC79E0-501C-4224-8EFB-EDB6F0A81107}">
      <dgm:prSet phldrT="[Text]"/>
      <dgm:spPr/>
      <dgm:t>
        <a:bodyPr/>
        <a:lstStyle/>
        <a:p>
          <a:r>
            <a:rPr lang="de-CH">
              <a:latin typeface="Trebuchet MS" panose="020B0603020202020204" pitchFamily="34" charset="0"/>
            </a:rPr>
            <a:t>Azure SQL</a:t>
          </a:r>
          <a:endParaRPr lang="en-US">
            <a:latin typeface="Trebuchet MS" panose="020B0603020202020204" pitchFamily="34" charset="0"/>
          </a:endParaRPr>
        </a:p>
      </dgm:t>
    </dgm:pt>
    <dgm:pt modelId="{65084165-8406-4F8C-92C2-7C7736174C29}" type="parTrans" cxnId="{37CE3856-C9EF-4D4A-8B1F-5C236781A390}">
      <dgm:prSet/>
      <dgm:spPr/>
      <dgm:t>
        <a:bodyPr/>
        <a:lstStyle/>
        <a:p>
          <a:endParaRPr lang="en-US">
            <a:latin typeface="Trebuchet MS" panose="020B0603020202020204" pitchFamily="34" charset="0"/>
          </a:endParaRPr>
        </a:p>
      </dgm:t>
    </dgm:pt>
    <dgm:pt modelId="{4373C3A4-DC3A-4B60-813F-E9EE7FBE6408}" type="sibTrans" cxnId="{37CE3856-C9EF-4D4A-8B1F-5C236781A390}">
      <dgm:prSet/>
      <dgm:spPr/>
      <dgm:t>
        <a:bodyPr/>
        <a:lstStyle/>
        <a:p>
          <a:endParaRPr lang="en-US"/>
        </a:p>
      </dgm:t>
    </dgm:pt>
    <dgm:pt modelId="{2AB9918C-33EB-4A24-84B7-B0C639ABF1A2}">
      <dgm:prSet phldrT="[Text]"/>
      <dgm:spPr/>
      <dgm:t>
        <a:bodyPr/>
        <a:lstStyle/>
        <a:p>
          <a:r>
            <a:rPr lang="de-CH">
              <a:latin typeface="Trebuchet MS" panose="020B0603020202020204" pitchFamily="34" charset="0"/>
            </a:rPr>
            <a:t>Azure Synapse</a:t>
          </a:r>
        </a:p>
      </dgm:t>
    </dgm:pt>
    <dgm:pt modelId="{DC7D95E8-A031-4DC8-A122-02BA80E5100C}" type="parTrans" cxnId="{B8C93B2C-B8CA-41D6-9A8C-654B9D7FD79B}">
      <dgm:prSet/>
      <dgm:spPr/>
      <dgm:t>
        <a:bodyPr/>
        <a:lstStyle/>
        <a:p>
          <a:endParaRPr lang="en-US">
            <a:latin typeface="Trebuchet MS" panose="020B0603020202020204" pitchFamily="34" charset="0"/>
          </a:endParaRPr>
        </a:p>
      </dgm:t>
    </dgm:pt>
    <dgm:pt modelId="{A74BDDE0-CBE3-4186-BD94-5E030EFC59B4}" type="sibTrans" cxnId="{B8C93B2C-B8CA-41D6-9A8C-654B9D7FD79B}">
      <dgm:prSet/>
      <dgm:spPr/>
      <dgm:t>
        <a:bodyPr/>
        <a:lstStyle/>
        <a:p>
          <a:endParaRPr lang="en-US"/>
        </a:p>
      </dgm:t>
    </dgm:pt>
    <dgm:pt modelId="{6FAE1F4C-E7C1-4145-8793-6260EA0748BD}">
      <dgm:prSet phldrT="[Text]"/>
      <dgm:spPr/>
      <dgm:t>
        <a:bodyPr/>
        <a:lstStyle/>
        <a:p>
          <a:r>
            <a:rPr lang="de-CH">
              <a:latin typeface="Trebuchet MS" panose="020B0603020202020204" pitchFamily="34" charset="0"/>
            </a:rPr>
            <a:t>Azure </a:t>
          </a:r>
          <a:r>
            <a:rPr lang="de-CH" err="1">
              <a:latin typeface="Trebuchet MS" panose="020B0603020202020204" pitchFamily="34" charset="0"/>
            </a:rPr>
            <a:t>Databricks</a:t>
          </a:r>
          <a:endParaRPr lang="de-CH">
            <a:latin typeface="Trebuchet MS" panose="020B0603020202020204" pitchFamily="34" charset="0"/>
          </a:endParaRPr>
        </a:p>
      </dgm:t>
    </dgm:pt>
    <dgm:pt modelId="{968E17FA-2D1A-479C-9A01-F55746A66A26}" type="parTrans" cxnId="{6EA36FA9-22AD-4E50-9CEA-FB547534D58A}">
      <dgm:prSet/>
      <dgm:spPr/>
      <dgm:t>
        <a:bodyPr/>
        <a:lstStyle/>
        <a:p>
          <a:endParaRPr lang="en-US">
            <a:latin typeface="Trebuchet MS" panose="020B0603020202020204" pitchFamily="34" charset="0"/>
          </a:endParaRPr>
        </a:p>
      </dgm:t>
    </dgm:pt>
    <dgm:pt modelId="{501CB518-CBFC-4501-93B9-279578F9EAA0}" type="sibTrans" cxnId="{6EA36FA9-22AD-4E50-9CEA-FB547534D58A}">
      <dgm:prSet/>
      <dgm:spPr/>
      <dgm:t>
        <a:bodyPr/>
        <a:lstStyle/>
        <a:p>
          <a:endParaRPr lang="en-US"/>
        </a:p>
      </dgm:t>
    </dgm:pt>
    <dgm:pt modelId="{004D23E5-D735-4E3C-B8A8-D15CBCA3CE32}">
      <dgm:prSet phldrT="[Text]"/>
      <dgm:spPr/>
      <dgm:t>
        <a:bodyPr/>
        <a:lstStyle/>
        <a:p>
          <a:r>
            <a:rPr lang="de-CH">
              <a:latin typeface="Trebuchet MS" panose="020B0603020202020204" pitchFamily="34" charset="0"/>
            </a:rPr>
            <a:t>Edge</a:t>
          </a:r>
        </a:p>
      </dgm:t>
    </dgm:pt>
    <dgm:pt modelId="{A05D188D-FD4E-4337-8477-7152A7A7726F}" type="parTrans" cxnId="{19373A35-93CF-494F-8BFE-406DB7F970F1}">
      <dgm:prSet/>
      <dgm:spPr/>
      <dgm:t>
        <a:bodyPr/>
        <a:lstStyle/>
        <a:p>
          <a:endParaRPr lang="en-US"/>
        </a:p>
      </dgm:t>
    </dgm:pt>
    <dgm:pt modelId="{08B3AA17-6275-47EB-8A7C-4BBE0FF15DD4}" type="sibTrans" cxnId="{19373A35-93CF-494F-8BFE-406DB7F970F1}">
      <dgm:prSet/>
      <dgm:spPr/>
      <dgm:t>
        <a:bodyPr/>
        <a:lstStyle/>
        <a:p>
          <a:endParaRPr lang="en-US"/>
        </a:p>
      </dgm:t>
    </dgm:pt>
    <dgm:pt modelId="{065E634C-7B06-4CD2-8949-364B43D2EF7B}">
      <dgm:prSet phldrT="[Text]"/>
      <dgm:spPr/>
      <dgm:t>
        <a:bodyPr/>
        <a:lstStyle/>
        <a:p>
          <a:r>
            <a:rPr lang="de-CH">
              <a:latin typeface="Trebuchet MS" panose="020B0603020202020204" pitchFamily="34" charset="0"/>
            </a:rPr>
            <a:t>Hybrid</a:t>
          </a:r>
        </a:p>
      </dgm:t>
    </dgm:pt>
    <dgm:pt modelId="{80137998-4E99-444E-A8D5-1FE94C9DF72E}" type="parTrans" cxnId="{695CF1E3-C6EF-45F9-BF72-CA123F87B98A}">
      <dgm:prSet/>
      <dgm:spPr/>
      <dgm:t>
        <a:bodyPr/>
        <a:lstStyle/>
        <a:p>
          <a:endParaRPr lang="en-US">
            <a:latin typeface="Trebuchet MS" panose="020B0603020202020204" pitchFamily="34" charset="0"/>
          </a:endParaRPr>
        </a:p>
      </dgm:t>
    </dgm:pt>
    <dgm:pt modelId="{07455A15-1AD8-4E13-95C1-BD5052CFB11F}" type="sibTrans" cxnId="{695CF1E3-C6EF-45F9-BF72-CA123F87B98A}">
      <dgm:prSet/>
      <dgm:spPr/>
      <dgm:t>
        <a:bodyPr/>
        <a:lstStyle/>
        <a:p>
          <a:endParaRPr lang="en-US"/>
        </a:p>
      </dgm:t>
    </dgm:pt>
    <dgm:pt modelId="{6026A52C-2F74-4204-88AF-7051519D0BF9}">
      <dgm:prSet phldrT="[Text]"/>
      <dgm:spPr/>
      <dgm:t>
        <a:bodyPr/>
        <a:lstStyle/>
        <a:p>
          <a:r>
            <a:rPr lang="de-CH">
              <a:latin typeface="Trebuchet MS" panose="020B0603020202020204" pitchFamily="34" charset="0"/>
            </a:rPr>
            <a:t>Windows</a:t>
          </a:r>
          <a:endParaRPr lang="en-US">
            <a:latin typeface="Trebuchet MS" panose="020B0603020202020204" pitchFamily="34" charset="0"/>
          </a:endParaRPr>
        </a:p>
      </dgm:t>
    </dgm:pt>
    <dgm:pt modelId="{38C636F6-A7E9-4F11-B1F7-4E6818EA19AA}" type="parTrans" cxnId="{0F19EF29-34F1-4A99-99E6-754ABDA0F3BC}">
      <dgm:prSet/>
      <dgm:spPr/>
      <dgm:t>
        <a:bodyPr/>
        <a:lstStyle/>
        <a:p>
          <a:endParaRPr lang="en-US"/>
        </a:p>
      </dgm:t>
    </dgm:pt>
    <dgm:pt modelId="{B72BDC7A-247B-430E-ABA5-90DD92D0A158}" type="sibTrans" cxnId="{0F19EF29-34F1-4A99-99E6-754ABDA0F3BC}">
      <dgm:prSet/>
      <dgm:spPr/>
      <dgm:t>
        <a:bodyPr/>
        <a:lstStyle/>
        <a:p>
          <a:endParaRPr lang="en-US"/>
        </a:p>
      </dgm:t>
    </dgm:pt>
    <dgm:pt modelId="{333F6D68-1B5E-4B7D-83DC-2A6A007C50AA}">
      <dgm:prSet phldrT="[Text]"/>
      <dgm:spPr/>
      <dgm:t>
        <a:bodyPr/>
        <a:lstStyle/>
        <a:p>
          <a:r>
            <a:rPr lang="de-CH">
              <a:latin typeface="Trebuchet MS" panose="020B0603020202020204" pitchFamily="34" charset="0"/>
            </a:rPr>
            <a:t>Linux</a:t>
          </a:r>
          <a:endParaRPr lang="en-US">
            <a:latin typeface="Trebuchet MS" panose="020B0603020202020204" pitchFamily="34" charset="0"/>
          </a:endParaRPr>
        </a:p>
      </dgm:t>
    </dgm:pt>
    <dgm:pt modelId="{075C5B04-74A8-4FCB-8F0A-A24EF6580218}" type="parTrans" cxnId="{012BEC61-1BC2-4589-8DF3-5A7DB9F8D9C9}">
      <dgm:prSet/>
      <dgm:spPr/>
      <dgm:t>
        <a:bodyPr/>
        <a:lstStyle/>
        <a:p>
          <a:endParaRPr lang="en-US"/>
        </a:p>
      </dgm:t>
    </dgm:pt>
    <dgm:pt modelId="{8F5B8E03-702E-469D-B68B-AE0C63808D18}" type="sibTrans" cxnId="{012BEC61-1BC2-4589-8DF3-5A7DB9F8D9C9}">
      <dgm:prSet/>
      <dgm:spPr/>
      <dgm:t>
        <a:bodyPr/>
        <a:lstStyle/>
        <a:p>
          <a:endParaRPr lang="en-US"/>
        </a:p>
      </dgm:t>
    </dgm:pt>
    <dgm:pt modelId="{033E4939-FF41-4DAF-8DCB-FF08D8A2952A}" type="pres">
      <dgm:prSet presAssocID="{039C47BB-625F-4189-BEE4-6C19F2F3C1A8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D16AEBA-0F8F-423A-B201-D9BBAE14A53F}" type="pres">
      <dgm:prSet presAssocID="{0AD29A7D-A509-49D9-8FBA-C79DAA975FB0}" presName="root" presStyleCnt="0"/>
      <dgm:spPr/>
    </dgm:pt>
    <dgm:pt modelId="{11627B7B-18CE-4567-883F-BA6A341DC40D}" type="pres">
      <dgm:prSet presAssocID="{0AD29A7D-A509-49D9-8FBA-C79DAA975FB0}" presName="rootComposite" presStyleCnt="0"/>
      <dgm:spPr/>
    </dgm:pt>
    <dgm:pt modelId="{FAFE3628-2AEE-46B6-A8A1-53195B23FA8A}" type="pres">
      <dgm:prSet presAssocID="{0AD29A7D-A509-49D9-8FBA-C79DAA975FB0}" presName="rootText" presStyleLbl="node1" presStyleIdx="0" presStyleCnt="3"/>
      <dgm:spPr/>
    </dgm:pt>
    <dgm:pt modelId="{2C84D2B4-283A-4E48-A98C-5DAE0488A704}" type="pres">
      <dgm:prSet presAssocID="{0AD29A7D-A509-49D9-8FBA-C79DAA975FB0}" presName="rootConnector" presStyleLbl="node1" presStyleIdx="0" presStyleCnt="3"/>
      <dgm:spPr/>
    </dgm:pt>
    <dgm:pt modelId="{EC2DF8D7-BE37-4458-85FA-24E2153F26FD}" type="pres">
      <dgm:prSet presAssocID="{0AD29A7D-A509-49D9-8FBA-C79DAA975FB0}" presName="childShape" presStyleCnt="0"/>
      <dgm:spPr/>
    </dgm:pt>
    <dgm:pt modelId="{BC94B3F6-2DA8-4F0C-A8B4-BA19C8D4E672}" type="pres">
      <dgm:prSet presAssocID="{2D8CB11A-5B02-477C-92C3-AAC1D3F062BE}" presName="Name13" presStyleLbl="parChTrans1D2" presStyleIdx="0" presStyleCnt="5"/>
      <dgm:spPr/>
    </dgm:pt>
    <dgm:pt modelId="{9B9F0959-E2A4-418D-A026-6D188544AF68}" type="pres">
      <dgm:prSet presAssocID="{9B357B62-DCDB-4810-94C5-987252809AB3}" presName="childText" presStyleLbl="bgAcc1" presStyleIdx="0" presStyleCnt="5">
        <dgm:presLayoutVars>
          <dgm:bulletEnabled val="1"/>
        </dgm:presLayoutVars>
      </dgm:prSet>
      <dgm:spPr/>
    </dgm:pt>
    <dgm:pt modelId="{6FC3BE40-FE74-4581-B770-1C1EC1FE6B6B}" type="pres">
      <dgm:prSet presAssocID="{C52FE20E-467B-4CC0-A801-17340380CE57}" presName="root" presStyleCnt="0"/>
      <dgm:spPr/>
    </dgm:pt>
    <dgm:pt modelId="{4BF017E6-1DA8-4D26-8F40-377F9572DC84}" type="pres">
      <dgm:prSet presAssocID="{C52FE20E-467B-4CC0-A801-17340380CE57}" presName="rootComposite" presStyleCnt="0"/>
      <dgm:spPr/>
    </dgm:pt>
    <dgm:pt modelId="{12D232F0-5A84-4194-8E43-F15051283DF8}" type="pres">
      <dgm:prSet presAssocID="{C52FE20E-467B-4CC0-A801-17340380CE57}" presName="rootText" presStyleLbl="node1" presStyleIdx="1" presStyleCnt="3"/>
      <dgm:spPr/>
    </dgm:pt>
    <dgm:pt modelId="{CD1420A4-2516-4623-8146-145F47FA2C0D}" type="pres">
      <dgm:prSet presAssocID="{C52FE20E-467B-4CC0-A801-17340380CE57}" presName="rootConnector" presStyleLbl="node1" presStyleIdx="1" presStyleCnt="3"/>
      <dgm:spPr/>
    </dgm:pt>
    <dgm:pt modelId="{CCAB1501-30AD-4B21-A317-B5DF0262B7D0}" type="pres">
      <dgm:prSet presAssocID="{C52FE20E-467B-4CC0-A801-17340380CE57}" presName="childShape" presStyleCnt="0"/>
      <dgm:spPr/>
    </dgm:pt>
    <dgm:pt modelId="{C705CAC0-8097-4F70-A68C-7540E9F3770F}" type="pres">
      <dgm:prSet presAssocID="{65084165-8406-4F8C-92C2-7C7736174C29}" presName="Name13" presStyleLbl="parChTrans1D2" presStyleIdx="1" presStyleCnt="5"/>
      <dgm:spPr/>
    </dgm:pt>
    <dgm:pt modelId="{C040C9D3-C79D-41F0-9257-5DE11C4D52FA}" type="pres">
      <dgm:prSet presAssocID="{EFCC79E0-501C-4224-8EFB-EDB6F0A81107}" presName="childText" presStyleLbl="bgAcc1" presStyleIdx="1" presStyleCnt="5">
        <dgm:presLayoutVars>
          <dgm:bulletEnabled val="1"/>
        </dgm:presLayoutVars>
      </dgm:prSet>
      <dgm:spPr/>
    </dgm:pt>
    <dgm:pt modelId="{3C292C24-B349-40DF-8401-9CC3ED779376}" type="pres">
      <dgm:prSet presAssocID="{DC7D95E8-A031-4DC8-A122-02BA80E5100C}" presName="Name13" presStyleLbl="parChTrans1D2" presStyleIdx="2" presStyleCnt="5"/>
      <dgm:spPr/>
    </dgm:pt>
    <dgm:pt modelId="{DEEEB923-1F8D-4B04-A635-D8F522C2DCBB}" type="pres">
      <dgm:prSet presAssocID="{2AB9918C-33EB-4A24-84B7-B0C639ABF1A2}" presName="childText" presStyleLbl="bgAcc1" presStyleIdx="2" presStyleCnt="5">
        <dgm:presLayoutVars>
          <dgm:bulletEnabled val="1"/>
        </dgm:presLayoutVars>
      </dgm:prSet>
      <dgm:spPr/>
    </dgm:pt>
    <dgm:pt modelId="{8A39D77F-3458-4AEB-BA32-B7A51EDAEE87}" type="pres">
      <dgm:prSet presAssocID="{968E17FA-2D1A-479C-9A01-F55746A66A26}" presName="Name13" presStyleLbl="parChTrans1D2" presStyleIdx="3" presStyleCnt="5"/>
      <dgm:spPr/>
    </dgm:pt>
    <dgm:pt modelId="{F34401D5-27B2-44B7-A630-2EBF902FBD13}" type="pres">
      <dgm:prSet presAssocID="{6FAE1F4C-E7C1-4145-8793-6260EA0748BD}" presName="childText" presStyleLbl="bgAcc1" presStyleIdx="3" presStyleCnt="5">
        <dgm:presLayoutVars>
          <dgm:bulletEnabled val="1"/>
        </dgm:presLayoutVars>
      </dgm:prSet>
      <dgm:spPr/>
    </dgm:pt>
    <dgm:pt modelId="{B1AF1D19-29EE-40C2-B531-3249901E366F}" type="pres">
      <dgm:prSet presAssocID="{004D23E5-D735-4E3C-B8A8-D15CBCA3CE32}" presName="root" presStyleCnt="0"/>
      <dgm:spPr/>
    </dgm:pt>
    <dgm:pt modelId="{20340C2E-D9D0-47C6-A681-A2026DDB9A32}" type="pres">
      <dgm:prSet presAssocID="{004D23E5-D735-4E3C-B8A8-D15CBCA3CE32}" presName="rootComposite" presStyleCnt="0"/>
      <dgm:spPr/>
    </dgm:pt>
    <dgm:pt modelId="{374CA4D6-3F9C-40ED-9E79-8032BE5627AF}" type="pres">
      <dgm:prSet presAssocID="{004D23E5-D735-4E3C-B8A8-D15CBCA3CE32}" presName="rootText" presStyleLbl="node1" presStyleIdx="2" presStyleCnt="3"/>
      <dgm:spPr/>
    </dgm:pt>
    <dgm:pt modelId="{EA0375A1-2F3D-41F8-B868-79328B8F7BFD}" type="pres">
      <dgm:prSet presAssocID="{004D23E5-D735-4E3C-B8A8-D15CBCA3CE32}" presName="rootConnector" presStyleLbl="node1" presStyleIdx="2" presStyleCnt="3"/>
      <dgm:spPr/>
    </dgm:pt>
    <dgm:pt modelId="{234B557E-4F74-4B7F-A336-1D1CFF8A6734}" type="pres">
      <dgm:prSet presAssocID="{004D23E5-D735-4E3C-B8A8-D15CBCA3CE32}" presName="childShape" presStyleCnt="0"/>
      <dgm:spPr/>
    </dgm:pt>
    <dgm:pt modelId="{869B282A-8C99-434A-BABF-662036911C2F}" type="pres">
      <dgm:prSet presAssocID="{80137998-4E99-444E-A8D5-1FE94C9DF72E}" presName="Name13" presStyleLbl="parChTrans1D2" presStyleIdx="4" presStyleCnt="5"/>
      <dgm:spPr/>
    </dgm:pt>
    <dgm:pt modelId="{802B6B65-C0B6-4887-A8C2-6B98ACE4C180}" type="pres">
      <dgm:prSet presAssocID="{065E634C-7B06-4CD2-8949-364B43D2EF7B}" presName="childText" presStyleLbl="bgAcc1" presStyleIdx="4" presStyleCnt="5">
        <dgm:presLayoutVars>
          <dgm:bulletEnabled val="1"/>
        </dgm:presLayoutVars>
      </dgm:prSet>
      <dgm:spPr/>
    </dgm:pt>
  </dgm:ptLst>
  <dgm:cxnLst>
    <dgm:cxn modelId="{1511A706-A04E-41D3-8291-B651691B5823}" type="presOf" srcId="{C52FE20E-467B-4CC0-A801-17340380CE57}" destId="{CD1420A4-2516-4623-8146-145F47FA2C0D}" srcOrd="1" destOrd="0" presId="urn:microsoft.com/office/officeart/2005/8/layout/hierarchy3"/>
    <dgm:cxn modelId="{0C59D80B-7404-4CED-9737-244E0690791C}" type="presOf" srcId="{65084165-8406-4F8C-92C2-7C7736174C29}" destId="{C705CAC0-8097-4F70-A68C-7540E9F3770F}" srcOrd="0" destOrd="0" presId="urn:microsoft.com/office/officeart/2005/8/layout/hierarchy3"/>
    <dgm:cxn modelId="{0F19EF29-34F1-4A99-99E6-754ABDA0F3BC}" srcId="{9B357B62-DCDB-4810-94C5-987252809AB3}" destId="{6026A52C-2F74-4204-88AF-7051519D0BF9}" srcOrd="0" destOrd="0" parTransId="{38C636F6-A7E9-4F11-B1F7-4E6818EA19AA}" sibTransId="{B72BDC7A-247B-430E-ABA5-90DD92D0A158}"/>
    <dgm:cxn modelId="{B8C93B2C-B8CA-41D6-9A8C-654B9D7FD79B}" srcId="{C52FE20E-467B-4CC0-A801-17340380CE57}" destId="{2AB9918C-33EB-4A24-84B7-B0C639ABF1A2}" srcOrd="1" destOrd="0" parTransId="{DC7D95E8-A031-4DC8-A122-02BA80E5100C}" sibTransId="{A74BDDE0-CBE3-4186-BD94-5E030EFC59B4}"/>
    <dgm:cxn modelId="{19373A35-93CF-494F-8BFE-406DB7F970F1}" srcId="{039C47BB-625F-4189-BEE4-6C19F2F3C1A8}" destId="{004D23E5-D735-4E3C-B8A8-D15CBCA3CE32}" srcOrd="2" destOrd="0" parTransId="{A05D188D-FD4E-4337-8477-7152A7A7726F}" sibTransId="{08B3AA17-6275-47EB-8A7C-4BBE0FF15DD4}"/>
    <dgm:cxn modelId="{84CA5737-BC5C-4039-93A4-E11AC1C2A76B}" type="presOf" srcId="{C52FE20E-467B-4CC0-A801-17340380CE57}" destId="{12D232F0-5A84-4194-8E43-F15051283DF8}" srcOrd="0" destOrd="0" presId="urn:microsoft.com/office/officeart/2005/8/layout/hierarchy3"/>
    <dgm:cxn modelId="{71E9C35C-12EF-44AB-9BC2-88EDBC432696}" type="presOf" srcId="{004D23E5-D735-4E3C-B8A8-D15CBCA3CE32}" destId="{EA0375A1-2F3D-41F8-B868-79328B8F7BFD}" srcOrd="1" destOrd="0" presId="urn:microsoft.com/office/officeart/2005/8/layout/hierarchy3"/>
    <dgm:cxn modelId="{012BEC61-1BC2-4589-8DF3-5A7DB9F8D9C9}" srcId="{9B357B62-DCDB-4810-94C5-987252809AB3}" destId="{333F6D68-1B5E-4B7D-83DC-2A6A007C50AA}" srcOrd="1" destOrd="0" parTransId="{075C5B04-74A8-4FCB-8F0A-A24EF6580218}" sibTransId="{8F5B8E03-702E-469D-B68B-AE0C63808D18}"/>
    <dgm:cxn modelId="{EFB3D866-3AAF-4058-977B-728F3588369A}" type="presOf" srcId="{065E634C-7B06-4CD2-8949-364B43D2EF7B}" destId="{802B6B65-C0B6-4887-A8C2-6B98ACE4C180}" srcOrd="0" destOrd="0" presId="urn:microsoft.com/office/officeart/2005/8/layout/hierarchy3"/>
    <dgm:cxn modelId="{7CCD3967-BB58-45DF-8957-75F8F7B340DA}" srcId="{0AD29A7D-A509-49D9-8FBA-C79DAA975FB0}" destId="{9B357B62-DCDB-4810-94C5-987252809AB3}" srcOrd="0" destOrd="0" parTransId="{2D8CB11A-5B02-477C-92C3-AAC1D3F062BE}" sibTransId="{4ABC8D8B-9610-4AA6-BCD2-E4ABC5E6FD8D}"/>
    <dgm:cxn modelId="{FA6DF54A-A3A5-40A6-B63C-69FD470CC1C4}" type="presOf" srcId="{333F6D68-1B5E-4B7D-83DC-2A6A007C50AA}" destId="{9B9F0959-E2A4-418D-A026-6D188544AF68}" srcOrd="0" destOrd="2" presId="urn:microsoft.com/office/officeart/2005/8/layout/hierarchy3"/>
    <dgm:cxn modelId="{37CE3856-C9EF-4D4A-8B1F-5C236781A390}" srcId="{C52FE20E-467B-4CC0-A801-17340380CE57}" destId="{EFCC79E0-501C-4224-8EFB-EDB6F0A81107}" srcOrd="0" destOrd="0" parTransId="{65084165-8406-4F8C-92C2-7C7736174C29}" sibTransId="{4373C3A4-DC3A-4B60-813F-E9EE7FBE6408}"/>
    <dgm:cxn modelId="{208F5559-1DB0-4E10-83DF-036C08CB9CD4}" type="presOf" srcId="{9B357B62-DCDB-4810-94C5-987252809AB3}" destId="{9B9F0959-E2A4-418D-A026-6D188544AF68}" srcOrd="0" destOrd="0" presId="urn:microsoft.com/office/officeart/2005/8/layout/hierarchy3"/>
    <dgm:cxn modelId="{4E089C59-6E97-4B5D-870B-EE97A6024789}" type="presOf" srcId="{6026A52C-2F74-4204-88AF-7051519D0BF9}" destId="{9B9F0959-E2A4-418D-A026-6D188544AF68}" srcOrd="0" destOrd="1" presId="urn:microsoft.com/office/officeart/2005/8/layout/hierarchy3"/>
    <dgm:cxn modelId="{F968F97C-45FA-41F4-90A5-78B0EBD1F17D}" type="presOf" srcId="{968E17FA-2D1A-479C-9A01-F55746A66A26}" destId="{8A39D77F-3458-4AEB-BA32-B7A51EDAEE87}" srcOrd="0" destOrd="0" presId="urn:microsoft.com/office/officeart/2005/8/layout/hierarchy3"/>
    <dgm:cxn modelId="{D34EB289-5552-40BC-8C1E-FC4C46BA9E05}" type="presOf" srcId="{6FAE1F4C-E7C1-4145-8793-6260EA0748BD}" destId="{F34401D5-27B2-44B7-A630-2EBF902FBD13}" srcOrd="0" destOrd="0" presId="urn:microsoft.com/office/officeart/2005/8/layout/hierarchy3"/>
    <dgm:cxn modelId="{6390EB8C-52C1-458E-952A-62B01048FE18}" type="presOf" srcId="{2AB9918C-33EB-4A24-84B7-B0C639ABF1A2}" destId="{DEEEB923-1F8D-4B04-A635-D8F522C2DCBB}" srcOrd="0" destOrd="0" presId="urn:microsoft.com/office/officeart/2005/8/layout/hierarchy3"/>
    <dgm:cxn modelId="{E5572E90-3ACD-4A8A-82AA-B7982B657CDC}" srcId="{039C47BB-625F-4189-BEE4-6C19F2F3C1A8}" destId="{C52FE20E-467B-4CC0-A801-17340380CE57}" srcOrd="1" destOrd="0" parTransId="{5B88B644-BBCB-44F1-A091-45679A92BD64}" sibTransId="{44CAFA03-E104-46C7-9FE3-D4B2943E1B6A}"/>
    <dgm:cxn modelId="{2F20D193-2814-4DA4-BE94-A258512D5A35}" type="presOf" srcId="{EFCC79E0-501C-4224-8EFB-EDB6F0A81107}" destId="{C040C9D3-C79D-41F0-9257-5DE11C4D52FA}" srcOrd="0" destOrd="0" presId="urn:microsoft.com/office/officeart/2005/8/layout/hierarchy3"/>
    <dgm:cxn modelId="{67568E9D-3826-4846-B024-B6BAAE0F9BA7}" type="presOf" srcId="{2D8CB11A-5B02-477C-92C3-AAC1D3F062BE}" destId="{BC94B3F6-2DA8-4F0C-A8B4-BA19C8D4E672}" srcOrd="0" destOrd="0" presId="urn:microsoft.com/office/officeart/2005/8/layout/hierarchy3"/>
    <dgm:cxn modelId="{A6F950A0-0A40-4772-81C2-1F41976E98CB}" type="presOf" srcId="{0AD29A7D-A509-49D9-8FBA-C79DAA975FB0}" destId="{2C84D2B4-283A-4E48-A98C-5DAE0488A704}" srcOrd="1" destOrd="0" presId="urn:microsoft.com/office/officeart/2005/8/layout/hierarchy3"/>
    <dgm:cxn modelId="{6EA36FA9-22AD-4E50-9CEA-FB547534D58A}" srcId="{C52FE20E-467B-4CC0-A801-17340380CE57}" destId="{6FAE1F4C-E7C1-4145-8793-6260EA0748BD}" srcOrd="2" destOrd="0" parTransId="{968E17FA-2D1A-479C-9A01-F55746A66A26}" sibTransId="{501CB518-CBFC-4501-93B9-279578F9EAA0}"/>
    <dgm:cxn modelId="{A0F9EFB5-3A82-4937-8ABC-898BF71B4408}" type="presOf" srcId="{004D23E5-D735-4E3C-B8A8-D15CBCA3CE32}" destId="{374CA4D6-3F9C-40ED-9E79-8032BE5627AF}" srcOrd="0" destOrd="0" presId="urn:microsoft.com/office/officeart/2005/8/layout/hierarchy3"/>
    <dgm:cxn modelId="{B5D997BC-C374-4C47-8414-88C4456DC918}" type="presOf" srcId="{0AD29A7D-A509-49D9-8FBA-C79DAA975FB0}" destId="{FAFE3628-2AEE-46B6-A8A1-53195B23FA8A}" srcOrd="0" destOrd="0" presId="urn:microsoft.com/office/officeart/2005/8/layout/hierarchy3"/>
    <dgm:cxn modelId="{DCEC8DBE-9A2B-46F1-8A51-F761D7389084}" type="presOf" srcId="{DC7D95E8-A031-4DC8-A122-02BA80E5100C}" destId="{3C292C24-B349-40DF-8401-9CC3ED779376}" srcOrd="0" destOrd="0" presId="urn:microsoft.com/office/officeart/2005/8/layout/hierarchy3"/>
    <dgm:cxn modelId="{1E47E2CC-F9C8-4E1D-B50F-B4678A25AC5C}" srcId="{039C47BB-625F-4189-BEE4-6C19F2F3C1A8}" destId="{0AD29A7D-A509-49D9-8FBA-C79DAA975FB0}" srcOrd="0" destOrd="0" parTransId="{C730AF53-452A-44C5-B938-21734FD1A6A7}" sibTransId="{E5503815-F803-4E9D-9D08-B400199E7EEE}"/>
    <dgm:cxn modelId="{EFEA59D9-C473-4929-A21D-DD4FC8B17770}" type="presOf" srcId="{80137998-4E99-444E-A8D5-1FE94C9DF72E}" destId="{869B282A-8C99-434A-BABF-662036911C2F}" srcOrd="0" destOrd="0" presId="urn:microsoft.com/office/officeart/2005/8/layout/hierarchy3"/>
    <dgm:cxn modelId="{17367DDD-477F-402A-BF74-8BCA6BED2378}" type="presOf" srcId="{039C47BB-625F-4189-BEE4-6C19F2F3C1A8}" destId="{033E4939-FF41-4DAF-8DCB-FF08D8A2952A}" srcOrd="0" destOrd="0" presId="urn:microsoft.com/office/officeart/2005/8/layout/hierarchy3"/>
    <dgm:cxn modelId="{695CF1E3-C6EF-45F9-BF72-CA123F87B98A}" srcId="{004D23E5-D735-4E3C-B8A8-D15CBCA3CE32}" destId="{065E634C-7B06-4CD2-8949-364B43D2EF7B}" srcOrd="0" destOrd="0" parTransId="{80137998-4E99-444E-A8D5-1FE94C9DF72E}" sibTransId="{07455A15-1AD8-4E13-95C1-BD5052CFB11F}"/>
    <dgm:cxn modelId="{BBA3F312-22A2-410D-94F3-4E996FC89847}" type="presParOf" srcId="{033E4939-FF41-4DAF-8DCB-FF08D8A2952A}" destId="{BD16AEBA-0F8F-423A-B201-D9BBAE14A53F}" srcOrd="0" destOrd="0" presId="urn:microsoft.com/office/officeart/2005/8/layout/hierarchy3"/>
    <dgm:cxn modelId="{13C9DA1A-A5CE-4175-84E1-DADE12189B90}" type="presParOf" srcId="{BD16AEBA-0F8F-423A-B201-D9BBAE14A53F}" destId="{11627B7B-18CE-4567-883F-BA6A341DC40D}" srcOrd="0" destOrd="0" presId="urn:microsoft.com/office/officeart/2005/8/layout/hierarchy3"/>
    <dgm:cxn modelId="{CE2B894D-035F-475E-A419-7C8859BF44B9}" type="presParOf" srcId="{11627B7B-18CE-4567-883F-BA6A341DC40D}" destId="{FAFE3628-2AEE-46B6-A8A1-53195B23FA8A}" srcOrd="0" destOrd="0" presId="urn:microsoft.com/office/officeart/2005/8/layout/hierarchy3"/>
    <dgm:cxn modelId="{B175A04A-C338-4230-9B66-65BD285833E8}" type="presParOf" srcId="{11627B7B-18CE-4567-883F-BA6A341DC40D}" destId="{2C84D2B4-283A-4E48-A98C-5DAE0488A704}" srcOrd="1" destOrd="0" presId="urn:microsoft.com/office/officeart/2005/8/layout/hierarchy3"/>
    <dgm:cxn modelId="{F62EB490-400E-419A-90DE-F3974B9568D4}" type="presParOf" srcId="{BD16AEBA-0F8F-423A-B201-D9BBAE14A53F}" destId="{EC2DF8D7-BE37-4458-85FA-24E2153F26FD}" srcOrd="1" destOrd="0" presId="urn:microsoft.com/office/officeart/2005/8/layout/hierarchy3"/>
    <dgm:cxn modelId="{83871478-C8DA-45F9-BEBA-010D731D0ADC}" type="presParOf" srcId="{EC2DF8D7-BE37-4458-85FA-24E2153F26FD}" destId="{BC94B3F6-2DA8-4F0C-A8B4-BA19C8D4E672}" srcOrd="0" destOrd="0" presId="urn:microsoft.com/office/officeart/2005/8/layout/hierarchy3"/>
    <dgm:cxn modelId="{935FFD03-EF65-4FBE-8855-9823C41A2910}" type="presParOf" srcId="{EC2DF8D7-BE37-4458-85FA-24E2153F26FD}" destId="{9B9F0959-E2A4-418D-A026-6D188544AF68}" srcOrd="1" destOrd="0" presId="urn:microsoft.com/office/officeart/2005/8/layout/hierarchy3"/>
    <dgm:cxn modelId="{D0BDA6CE-7596-4DE8-869C-AD940684ABB1}" type="presParOf" srcId="{033E4939-FF41-4DAF-8DCB-FF08D8A2952A}" destId="{6FC3BE40-FE74-4581-B770-1C1EC1FE6B6B}" srcOrd="1" destOrd="0" presId="urn:microsoft.com/office/officeart/2005/8/layout/hierarchy3"/>
    <dgm:cxn modelId="{AAECCB8A-3D92-4A88-90E3-4A28770F52B6}" type="presParOf" srcId="{6FC3BE40-FE74-4581-B770-1C1EC1FE6B6B}" destId="{4BF017E6-1DA8-4D26-8F40-377F9572DC84}" srcOrd="0" destOrd="0" presId="urn:microsoft.com/office/officeart/2005/8/layout/hierarchy3"/>
    <dgm:cxn modelId="{EEB65388-62BB-4FF8-930C-EDFF33E08B8B}" type="presParOf" srcId="{4BF017E6-1DA8-4D26-8F40-377F9572DC84}" destId="{12D232F0-5A84-4194-8E43-F15051283DF8}" srcOrd="0" destOrd="0" presId="urn:microsoft.com/office/officeart/2005/8/layout/hierarchy3"/>
    <dgm:cxn modelId="{895E66BB-CE6F-4CFC-9346-64A0CBCE751C}" type="presParOf" srcId="{4BF017E6-1DA8-4D26-8F40-377F9572DC84}" destId="{CD1420A4-2516-4623-8146-145F47FA2C0D}" srcOrd="1" destOrd="0" presId="urn:microsoft.com/office/officeart/2005/8/layout/hierarchy3"/>
    <dgm:cxn modelId="{1686FFF8-D5F8-4BC0-A2EB-C1DFD73B33A3}" type="presParOf" srcId="{6FC3BE40-FE74-4581-B770-1C1EC1FE6B6B}" destId="{CCAB1501-30AD-4B21-A317-B5DF0262B7D0}" srcOrd="1" destOrd="0" presId="urn:microsoft.com/office/officeart/2005/8/layout/hierarchy3"/>
    <dgm:cxn modelId="{E9A6F653-CC6D-4BFB-9DBC-E6A1F0D8ECA9}" type="presParOf" srcId="{CCAB1501-30AD-4B21-A317-B5DF0262B7D0}" destId="{C705CAC0-8097-4F70-A68C-7540E9F3770F}" srcOrd="0" destOrd="0" presId="urn:microsoft.com/office/officeart/2005/8/layout/hierarchy3"/>
    <dgm:cxn modelId="{0D177D75-BC58-48DF-861B-2186DE3BB9E5}" type="presParOf" srcId="{CCAB1501-30AD-4B21-A317-B5DF0262B7D0}" destId="{C040C9D3-C79D-41F0-9257-5DE11C4D52FA}" srcOrd="1" destOrd="0" presId="urn:microsoft.com/office/officeart/2005/8/layout/hierarchy3"/>
    <dgm:cxn modelId="{E2FBDC0E-8B7C-4D3D-95B6-0B37DCBC9EF1}" type="presParOf" srcId="{CCAB1501-30AD-4B21-A317-B5DF0262B7D0}" destId="{3C292C24-B349-40DF-8401-9CC3ED779376}" srcOrd="2" destOrd="0" presId="urn:microsoft.com/office/officeart/2005/8/layout/hierarchy3"/>
    <dgm:cxn modelId="{BDDAFFB1-B48B-4653-964E-1C8272156FFE}" type="presParOf" srcId="{CCAB1501-30AD-4B21-A317-B5DF0262B7D0}" destId="{DEEEB923-1F8D-4B04-A635-D8F522C2DCBB}" srcOrd="3" destOrd="0" presId="urn:microsoft.com/office/officeart/2005/8/layout/hierarchy3"/>
    <dgm:cxn modelId="{EA938B47-25EE-4C12-9C4A-769D23B257AF}" type="presParOf" srcId="{CCAB1501-30AD-4B21-A317-B5DF0262B7D0}" destId="{8A39D77F-3458-4AEB-BA32-B7A51EDAEE87}" srcOrd="4" destOrd="0" presId="urn:microsoft.com/office/officeart/2005/8/layout/hierarchy3"/>
    <dgm:cxn modelId="{B677FF5C-EC49-48A0-91EF-DEBB882B008D}" type="presParOf" srcId="{CCAB1501-30AD-4B21-A317-B5DF0262B7D0}" destId="{F34401D5-27B2-44B7-A630-2EBF902FBD13}" srcOrd="5" destOrd="0" presId="urn:microsoft.com/office/officeart/2005/8/layout/hierarchy3"/>
    <dgm:cxn modelId="{DAF7057F-E3CD-401B-9B23-7A96D67483FA}" type="presParOf" srcId="{033E4939-FF41-4DAF-8DCB-FF08D8A2952A}" destId="{B1AF1D19-29EE-40C2-B531-3249901E366F}" srcOrd="2" destOrd="0" presId="urn:microsoft.com/office/officeart/2005/8/layout/hierarchy3"/>
    <dgm:cxn modelId="{0C679E6B-C4E0-4759-915C-3E9A497084DA}" type="presParOf" srcId="{B1AF1D19-29EE-40C2-B531-3249901E366F}" destId="{20340C2E-D9D0-47C6-A681-A2026DDB9A32}" srcOrd="0" destOrd="0" presId="urn:microsoft.com/office/officeart/2005/8/layout/hierarchy3"/>
    <dgm:cxn modelId="{90C1EBC2-0A39-4CDC-A0D6-78D932C2F778}" type="presParOf" srcId="{20340C2E-D9D0-47C6-A681-A2026DDB9A32}" destId="{374CA4D6-3F9C-40ED-9E79-8032BE5627AF}" srcOrd="0" destOrd="0" presId="urn:microsoft.com/office/officeart/2005/8/layout/hierarchy3"/>
    <dgm:cxn modelId="{4FC7D162-0628-4935-8F1A-29C542B5AE0D}" type="presParOf" srcId="{20340C2E-D9D0-47C6-A681-A2026DDB9A32}" destId="{EA0375A1-2F3D-41F8-B868-79328B8F7BFD}" srcOrd="1" destOrd="0" presId="urn:microsoft.com/office/officeart/2005/8/layout/hierarchy3"/>
    <dgm:cxn modelId="{45AE2600-E844-4E91-91BD-C9E140611FE5}" type="presParOf" srcId="{B1AF1D19-29EE-40C2-B531-3249901E366F}" destId="{234B557E-4F74-4B7F-A336-1D1CFF8A6734}" srcOrd="1" destOrd="0" presId="urn:microsoft.com/office/officeart/2005/8/layout/hierarchy3"/>
    <dgm:cxn modelId="{268391E7-8435-42F3-8B89-79E178779C01}" type="presParOf" srcId="{234B557E-4F74-4B7F-A336-1D1CFF8A6734}" destId="{869B282A-8C99-434A-BABF-662036911C2F}" srcOrd="0" destOrd="0" presId="urn:microsoft.com/office/officeart/2005/8/layout/hierarchy3"/>
    <dgm:cxn modelId="{E83268FB-4A51-4704-AF4D-4106EC773EC4}" type="presParOf" srcId="{234B557E-4F74-4B7F-A336-1D1CFF8A6734}" destId="{802B6B65-C0B6-4887-A8C2-6B98ACE4C180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FE3628-2AEE-46B6-A8A1-53195B23FA8A}">
      <dsp:nvSpPr>
        <dsp:cNvPr id="0" name=""/>
        <dsp:cNvSpPr/>
      </dsp:nvSpPr>
      <dsp:spPr>
        <a:xfrm>
          <a:off x="1268248" y="427"/>
          <a:ext cx="2044340" cy="1022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76200" rIns="114300" bIns="762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6000" kern="1200">
              <a:latin typeface="Trebuchet MS" panose="020B0603020202020204" pitchFamily="34" charset="0"/>
            </a:rPr>
            <a:t>IaaS</a:t>
          </a:r>
          <a:endParaRPr lang="en-US" sz="6000" kern="1200">
            <a:latin typeface="Trebuchet MS" panose="020B0603020202020204" pitchFamily="34" charset="0"/>
          </a:endParaRPr>
        </a:p>
      </dsp:txBody>
      <dsp:txXfrm>
        <a:off x="1298186" y="30365"/>
        <a:ext cx="1984464" cy="962294"/>
      </dsp:txXfrm>
    </dsp:sp>
    <dsp:sp modelId="{BC94B3F6-2DA8-4F0C-A8B4-BA19C8D4E672}">
      <dsp:nvSpPr>
        <dsp:cNvPr id="0" name=""/>
        <dsp:cNvSpPr/>
      </dsp:nvSpPr>
      <dsp:spPr>
        <a:xfrm>
          <a:off x="1472682" y="1022597"/>
          <a:ext cx="204434" cy="7666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66627"/>
              </a:lnTo>
              <a:lnTo>
                <a:pt x="204434" y="766627"/>
              </a:lnTo>
            </a:path>
          </a:pathLst>
        </a:custGeom>
        <a:noFill/>
        <a:ln w="1397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9F0959-E2A4-418D-A026-6D188544AF68}">
      <dsp:nvSpPr>
        <dsp:cNvPr id="0" name=""/>
        <dsp:cNvSpPr/>
      </dsp:nvSpPr>
      <dsp:spPr>
        <a:xfrm>
          <a:off x="1677116" y="1278140"/>
          <a:ext cx="1635472" cy="10221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7940" rIns="41910" bIns="2794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>
              <a:latin typeface="Trebuchet MS" panose="020B0603020202020204" pitchFamily="34" charset="0"/>
            </a:rPr>
            <a:t>VM</a:t>
          </a:r>
          <a:endParaRPr lang="en-US" sz="2200" kern="1200">
            <a:latin typeface="Trebuchet MS" panose="020B0603020202020204" pitchFamily="34" charset="0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1700" kern="1200">
              <a:latin typeface="Trebuchet MS" panose="020B0603020202020204" pitchFamily="34" charset="0"/>
            </a:rPr>
            <a:t>Windows</a:t>
          </a:r>
          <a:endParaRPr lang="en-US" sz="1700" kern="1200">
            <a:latin typeface="Trebuchet MS" panose="020B0603020202020204" pitchFamily="34" charset="0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1700" kern="1200">
              <a:latin typeface="Trebuchet MS" panose="020B0603020202020204" pitchFamily="34" charset="0"/>
            </a:rPr>
            <a:t>Linux</a:t>
          </a:r>
          <a:endParaRPr lang="en-US" sz="1700" kern="1200">
            <a:latin typeface="Trebuchet MS" panose="020B0603020202020204" pitchFamily="34" charset="0"/>
          </a:endParaRPr>
        </a:p>
      </dsp:txBody>
      <dsp:txXfrm>
        <a:off x="1707054" y="1308078"/>
        <a:ext cx="1575596" cy="962294"/>
      </dsp:txXfrm>
    </dsp:sp>
    <dsp:sp modelId="{12D232F0-5A84-4194-8E43-F15051283DF8}">
      <dsp:nvSpPr>
        <dsp:cNvPr id="0" name=""/>
        <dsp:cNvSpPr/>
      </dsp:nvSpPr>
      <dsp:spPr>
        <a:xfrm>
          <a:off x="3823673" y="427"/>
          <a:ext cx="2044340" cy="1022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76200" rIns="114300" bIns="762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6000" kern="1200">
              <a:latin typeface="Trebuchet MS" panose="020B0603020202020204" pitchFamily="34" charset="0"/>
            </a:rPr>
            <a:t>PaaS</a:t>
          </a:r>
          <a:endParaRPr lang="en-US" sz="6000" kern="1200">
            <a:latin typeface="Trebuchet MS" panose="020B0603020202020204" pitchFamily="34" charset="0"/>
          </a:endParaRPr>
        </a:p>
      </dsp:txBody>
      <dsp:txXfrm>
        <a:off x="3853611" y="30365"/>
        <a:ext cx="1984464" cy="962294"/>
      </dsp:txXfrm>
    </dsp:sp>
    <dsp:sp modelId="{C705CAC0-8097-4F70-A68C-7540E9F3770F}">
      <dsp:nvSpPr>
        <dsp:cNvPr id="0" name=""/>
        <dsp:cNvSpPr/>
      </dsp:nvSpPr>
      <dsp:spPr>
        <a:xfrm>
          <a:off x="4028107" y="1022597"/>
          <a:ext cx="204434" cy="7666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66627"/>
              </a:lnTo>
              <a:lnTo>
                <a:pt x="204434" y="766627"/>
              </a:lnTo>
            </a:path>
          </a:pathLst>
        </a:custGeom>
        <a:noFill/>
        <a:ln w="1397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40C9D3-C79D-41F0-9257-5DE11C4D52FA}">
      <dsp:nvSpPr>
        <dsp:cNvPr id="0" name=""/>
        <dsp:cNvSpPr/>
      </dsp:nvSpPr>
      <dsp:spPr>
        <a:xfrm>
          <a:off x="4232541" y="1278140"/>
          <a:ext cx="1635472" cy="10221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>
              <a:latin typeface="Trebuchet MS" panose="020B0603020202020204" pitchFamily="34" charset="0"/>
            </a:rPr>
            <a:t>Azure SQL</a:t>
          </a:r>
          <a:endParaRPr lang="en-US" sz="2200" kern="1200">
            <a:latin typeface="Trebuchet MS" panose="020B0603020202020204" pitchFamily="34" charset="0"/>
          </a:endParaRPr>
        </a:p>
      </dsp:txBody>
      <dsp:txXfrm>
        <a:off x="4262479" y="1308078"/>
        <a:ext cx="1575596" cy="962294"/>
      </dsp:txXfrm>
    </dsp:sp>
    <dsp:sp modelId="{3C292C24-B349-40DF-8401-9CC3ED779376}">
      <dsp:nvSpPr>
        <dsp:cNvPr id="0" name=""/>
        <dsp:cNvSpPr/>
      </dsp:nvSpPr>
      <dsp:spPr>
        <a:xfrm>
          <a:off x="4028107" y="1022597"/>
          <a:ext cx="204434" cy="20443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44340"/>
              </a:lnTo>
              <a:lnTo>
                <a:pt x="204434" y="2044340"/>
              </a:lnTo>
            </a:path>
          </a:pathLst>
        </a:custGeom>
        <a:noFill/>
        <a:ln w="1397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EEB923-1F8D-4B04-A635-D8F522C2DCBB}">
      <dsp:nvSpPr>
        <dsp:cNvPr id="0" name=""/>
        <dsp:cNvSpPr/>
      </dsp:nvSpPr>
      <dsp:spPr>
        <a:xfrm>
          <a:off x="4232541" y="2555852"/>
          <a:ext cx="1635472" cy="10221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>
              <a:latin typeface="Trebuchet MS" panose="020B0603020202020204" pitchFamily="34" charset="0"/>
            </a:rPr>
            <a:t>Azure Synapse</a:t>
          </a:r>
        </a:p>
      </dsp:txBody>
      <dsp:txXfrm>
        <a:off x="4262479" y="2585790"/>
        <a:ext cx="1575596" cy="962294"/>
      </dsp:txXfrm>
    </dsp:sp>
    <dsp:sp modelId="{8A39D77F-3458-4AEB-BA32-B7A51EDAEE87}">
      <dsp:nvSpPr>
        <dsp:cNvPr id="0" name=""/>
        <dsp:cNvSpPr/>
      </dsp:nvSpPr>
      <dsp:spPr>
        <a:xfrm>
          <a:off x="4028107" y="1022597"/>
          <a:ext cx="204434" cy="33220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22052"/>
              </a:lnTo>
              <a:lnTo>
                <a:pt x="204434" y="3322052"/>
              </a:lnTo>
            </a:path>
          </a:pathLst>
        </a:custGeom>
        <a:noFill/>
        <a:ln w="1397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4401D5-27B2-44B7-A630-2EBF902FBD13}">
      <dsp:nvSpPr>
        <dsp:cNvPr id="0" name=""/>
        <dsp:cNvSpPr/>
      </dsp:nvSpPr>
      <dsp:spPr>
        <a:xfrm>
          <a:off x="4232541" y="3833565"/>
          <a:ext cx="1635472" cy="10221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>
              <a:latin typeface="Trebuchet MS" panose="020B0603020202020204" pitchFamily="34" charset="0"/>
            </a:rPr>
            <a:t>Azure </a:t>
          </a:r>
          <a:r>
            <a:rPr lang="de-CH" sz="2200" kern="1200" err="1">
              <a:latin typeface="Trebuchet MS" panose="020B0603020202020204" pitchFamily="34" charset="0"/>
            </a:rPr>
            <a:t>Databricks</a:t>
          </a:r>
          <a:endParaRPr lang="de-CH" sz="2200" kern="1200">
            <a:latin typeface="Trebuchet MS" panose="020B0603020202020204" pitchFamily="34" charset="0"/>
          </a:endParaRPr>
        </a:p>
      </dsp:txBody>
      <dsp:txXfrm>
        <a:off x="4262479" y="3863503"/>
        <a:ext cx="1575596" cy="962294"/>
      </dsp:txXfrm>
    </dsp:sp>
    <dsp:sp modelId="{374CA4D6-3F9C-40ED-9E79-8032BE5627AF}">
      <dsp:nvSpPr>
        <dsp:cNvPr id="0" name=""/>
        <dsp:cNvSpPr/>
      </dsp:nvSpPr>
      <dsp:spPr>
        <a:xfrm>
          <a:off x="6379098" y="427"/>
          <a:ext cx="2044340" cy="1022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76200" rIns="114300" bIns="762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6000" kern="1200">
              <a:latin typeface="Trebuchet MS" panose="020B0603020202020204" pitchFamily="34" charset="0"/>
            </a:rPr>
            <a:t>Edge</a:t>
          </a:r>
        </a:p>
      </dsp:txBody>
      <dsp:txXfrm>
        <a:off x="6409036" y="30365"/>
        <a:ext cx="1984464" cy="962294"/>
      </dsp:txXfrm>
    </dsp:sp>
    <dsp:sp modelId="{869B282A-8C99-434A-BABF-662036911C2F}">
      <dsp:nvSpPr>
        <dsp:cNvPr id="0" name=""/>
        <dsp:cNvSpPr/>
      </dsp:nvSpPr>
      <dsp:spPr>
        <a:xfrm>
          <a:off x="6583532" y="1022597"/>
          <a:ext cx="204434" cy="7666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66627"/>
              </a:lnTo>
              <a:lnTo>
                <a:pt x="204434" y="766627"/>
              </a:lnTo>
            </a:path>
          </a:pathLst>
        </a:custGeom>
        <a:noFill/>
        <a:ln w="1397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2B6B65-C0B6-4887-A8C2-6B98ACE4C180}">
      <dsp:nvSpPr>
        <dsp:cNvPr id="0" name=""/>
        <dsp:cNvSpPr/>
      </dsp:nvSpPr>
      <dsp:spPr>
        <a:xfrm>
          <a:off x="6787966" y="1278140"/>
          <a:ext cx="1635472" cy="10221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>
              <a:latin typeface="Trebuchet MS" panose="020B0603020202020204" pitchFamily="34" charset="0"/>
            </a:rPr>
            <a:t>Hybrid</a:t>
          </a:r>
        </a:p>
      </dsp:txBody>
      <dsp:txXfrm>
        <a:off x="6817904" y="1308078"/>
        <a:ext cx="1575596" cy="9622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4T00:34:17.260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1 24575,'0'9'0,"1"1"0,-1-1 0,1 1 0,-1-1 0,4 18 0,-1-3 0,1 11 0,0-1 0,9 60 0,0-40 0,0 1 0,-12-44 0,1-2 0,0 0 0,0 0 0,1 0 0,-1-1 0,5 15 0,6 14 0,-10-27 0,0-1 0,0 1 0,7 13 0,-7-17 0,0 1 0,0 0 0,3 11 0,-5-12 0,2 0 0,-1 1 0,1-1 0,4 11 0,-2-8 0,0 0 0,6 18 0,-6-16 0,9 20 0,24 42 0,19 34 0,-44-83 0,15 22 0,2-1 0,13 15 0,-27-39-132,22 22-328,26 16 460,-42-42-567,29 12 0,-42-25 520,46 25 47,-32-17 0,34 5 0,-38-13 0,149 28-1626,-106-21 1626,-34-2 0,8 0 0,114 12 0,-119-17 0,24 1 0,22 5 0,3-1 0,-4-4 0,0 0 0,-48-4-400,62-8-163,-52-4 563,57-33 0,-33 12 12,18-13 4,-6 0-16,-26 18 0,-24 10 0,9-5 0,-28 20 16,103-46 3837,-98 45-3700,10-9 0,9-3 6,10 4-159,-34 10 0,0-2 0,9-6 0,-4 2 0,32-13 0,-20 12 0,-10-1 0,-10 6 0,0 1 0,1 0 0,3-1 0,13-4 0,79-23 0,-22 3 0,-52 12 0,-16 8 0,11-4 0,22-9 0,-14 5 0,-14 9 0,17-10 0,-13-1 0,-5 4 0,0 1 0,-7 6 0,0 1 0,0 1 0,0 1 0,7-4 0,-7 5 0,1-1 0,-1-1 0,1 0 0,-1-2 0,8-8 0,-7 9 0,-6 5 0,1-1 0,0 0 0,0 0 0,0 0 0,0 0 0,0 0 0,1-2 0,-3 2 0,1 0 0,-1 1 0,1 0 0,-1 0 0,1-1 0,-1 1 0,1 0 0,-1-1 0,1 1 0,-1 0 0,0 0 0,-43-10 0,14 1 0,-4-1 0,-2-4 0,-1 1 0,34 12 0,1 0 0,-1-1 0,0 0 0,-3-3 0,-7-5 0,-34-9 0,8 0 0,1 0 0,33 16 0,0 0 0,0-1 0,-5-4 0,16 34 0,-4-15 0,0 0 0,-1 1 0,1-1 0,-1 1 0,1 13 0,1 3 0,1 20 0,-3-27 0,4 22 0,-1-11 0,-2-23 0,0 1 0,1 15 0,8 71 0,0 4 0,-10-93 0,-1 0 0,2 0 0,1 11 0,-2-11 0,1 1 0,-1-1 0,1 9 0,13 123 0,-14-128 0,0-3 0,0 0 0,0 0 0,0-1 0,2 11 0,-3-17 0,0 0 0,0-1 0,0 1 0,1 0 0,-1 0 0,0 0 0,0-1 0,1 1 0,-1 0 0,0 0 0,0-1 0,1 1 0,-1-1 0,0 1 0,1-1 0,-1 1 0,0-1 0,0 1 0,1-1 0,-1 0 0,0 1 0,1-1 0,-1 0 0,1 0 0,-1 0 0,0 0 0,1 0 0,-1 0 0,1 0 0,-1 0 0,0 0 0,0 0 0,1 0 0,-1-1 0,0 1 0,1 0 0,-1-1 0,1 1 0,-1-1 0,0 0 0,1 1 0,-1 0 0,0-1 0,0 1 0,0-1 0,1 0 0,-1 0 0,8-21 0,-8 18 0,2 1 0,-1 0 0,0 0 0,0 0 0,0 0 0,1-1 0,2-3 0,2-2 0,1-2 0,-1-1 0,8-16 0,-6 11 0,18-26 0,6-12 0,-19 34 0,-10 17 0,-1 0 0,1 0 0,-1-1 0,4-7 0,-2 3 0,1 0 0,-1 1 0,8-12 0,-6 13 0,-2-2 0,10-17 0,-8 13 0,1 0 0,-1 1 0,12-14 0,-17 25 0,1-2 0,0-1 0,-1 1 0,1-1 0,0 0 0,-1 0 0,1-1 0,-1 1 0,1-1 0,-1 0 0,2-6 0,1-5 0,2-3-1365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8T18:49:03.752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1 24575,'1'12'0,"0"0"0,0 0 0,2 0 0,-1 0 0,9 22 0,-1-4 0,3 15 0,-1-3 0,32 77 0,-3-50 0,0 1 0,-36-57 0,1-1 0,0-1 0,1 1 0,1-1 0,-1 0 0,17 17 0,17 19 0,-31-34 0,0-1 0,1 0 0,21 17 0,-23-21 0,0 1 0,0-1 0,10 15 0,-13-15 0,2 0 0,-1 0 0,1 0 0,17 13 0,-9-9 0,0 0 0,19 21 0,-20-18 0,32 24 0,75 53 0,63 44 0,-142-106 0,47 28 0,7-1 0,40 20 0,-84-51-132,69 28-328,86 21 460,-136-53-567,91 14 0,-132-30 520,146 31 47,-103-23 0,112 8 0,-127-17 0,484 36-1626,-342-27 1626,-111-3 0,26 1 0,369 14 0,-383-21 0,76 2 0,71 5 0,8 0 0,-11-6 0,2 0 0,-159-5-400,203-9-163,-169-6 563,183-42 0,-104 15 12,54-15 4,-15-1-16,-86 22 0,-78 14 0,31-7 0,-94 25 16,337-57 3837,-319 55-3700,32-10 0,29-4 6,35 6-159,-113 11 0,1-1 0,29-9 0,-13 3 0,106-16 0,-68 15 0,-32-2 0,-31 9 0,1 0 0,-1 1 0,14-3 0,39-3 0,258-30 0,-71 3 0,-171 16 0,-51 11 0,37-6 0,71-12 0,-46 7 0,-45 12 0,56-13 0,-44-2 0,-14 5 0,0 2 0,-25 8 0,1 1 0,0 0 0,1 2 0,20-4 0,-19 5 0,0-1 0,0-1 0,-1 0 0,0-2 0,25-11 0,-24 11 0,-15 7 0,0-1 0,0 0 0,0 0 0,0 0 0,-1-1 0,1 1 0,4-3 0,-9 3 0,1 0 0,-1 1 0,0-1 0,1 1 0,-1-1 0,1 1 0,-1 0 0,0-1 0,1 1 0,-1 0 0,-2 0 0,-137-13 0,43 2 0,-13-2 0,-6-4 0,-2 0 0,110 16 0,1-1 0,-1 0 0,0 0 0,-9-5 0,-24-5 0,-112-13 0,28 2 0,3-2 0,107 22 0,0-1 0,0-1 0,-15-6 0,48 44 0,-10-19 0,-1 0 0,0 1 0,-1 0 0,-1 0 0,3 16 0,1 5 0,5 25 0,-9-35 0,10 29 0,2-15 0,-10-28 0,-1 0 0,5 20 0,25 90 0,0 4 0,-32-117 0,0 0 0,1 0 0,7 14 0,-7-14 0,1 0 0,-1 0 0,3 12 0,41 155 0,-45-162 0,0-4 0,-1 0 0,1 0 0,1-1 0,6 14 0,-9-22 0,-1 0 0,1 0 0,-1 0 0,1 0 0,-1 0 0,1 0 0,0 0 0,0 0 0,-1 0 0,1 0 0,0-1 0,0 1 0,0 0 0,0 0 0,0-1 0,0 1 0,0-1 0,0 1 0,0-1 0,0 0 0,0 1 0,0-1 0,1 0 0,-1 0 0,0 1 0,0-1 0,0 0 0,0 0 0,1 0 0,-1-1 0,0 1 0,0 0 0,0 0 0,0-1 0,0 1 0,0 0 0,1-1 0,-1 1 0,0-1 0,0 0 0,0 1 0,-1-1 0,1 0 0,0 1 0,0-1 0,0 0 0,1-1 0,21-25 0,-20 22 0,1 1 0,-1 0 0,1 0 0,0 0 0,0 0 0,0 0 0,9-5 0,9-3 0,-1-2 0,-1-1 0,24-20 0,-16 13 0,55-33 0,19-14 0,-59 42 0,-34 22 0,-1 0 0,0 0 0,0-1 0,12-9 0,-7 3 0,1 1 0,0 0 0,26-14 0,-23 16 0,-1-2 0,27-22 0,-22 16 0,0 1 0,0 1 0,35-18 0,-53 32 0,4-3 0,-1-1 0,0 1 0,0-1 0,-1 0 0,0 0 0,1-1 0,-2 0 0,1 0 0,-1 0 0,5-8 0,5-7 0,5-3-1365</inkml:trace>
</inkml:ink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jpe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777470-486C-4437-92E6-B51C411F2685}" type="datetimeFigureOut">
              <a:rPr lang="de-CH" smtClean="0"/>
              <a:t>14.05.2022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BF2A6-8E6A-4611-959C-FB1255F33A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129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850447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52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91958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53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21915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54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5532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55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485060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56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4094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57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283123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58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4424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59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554228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60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722628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de-CH" err="1"/>
              <a:t>If</a:t>
            </a:r>
            <a:r>
              <a:rPr lang="de-CH"/>
              <a:t> </a:t>
            </a:r>
            <a:r>
              <a:rPr lang="de-CH" err="1"/>
              <a:t>you</a:t>
            </a:r>
            <a:r>
              <a:rPr lang="de-CH"/>
              <a:t> </a:t>
            </a:r>
            <a:r>
              <a:rPr lang="de-CH" err="1"/>
              <a:t>have</a:t>
            </a:r>
            <a:r>
              <a:rPr lang="de-CH"/>
              <a:t> </a:t>
            </a:r>
            <a:r>
              <a:rPr lang="de-CH" err="1"/>
              <a:t>any</a:t>
            </a:r>
            <a:r>
              <a:rPr lang="de-CH"/>
              <a:t> </a:t>
            </a:r>
            <a:r>
              <a:rPr lang="de-CH" err="1"/>
              <a:t>questions</a:t>
            </a:r>
            <a:r>
              <a:rPr lang="de-CH"/>
              <a:t> after </a:t>
            </a:r>
            <a:r>
              <a:rPr lang="de-CH" err="1"/>
              <a:t>the</a:t>
            </a:r>
            <a:r>
              <a:rPr lang="de-CH"/>
              <a:t> </a:t>
            </a:r>
            <a:r>
              <a:rPr lang="de-CH" err="1"/>
              <a:t>presentation</a:t>
            </a:r>
            <a:r>
              <a:rPr lang="de-CH"/>
              <a:t>, </a:t>
            </a:r>
            <a:r>
              <a:rPr lang="de-CH" err="1"/>
              <a:t>feel</a:t>
            </a:r>
            <a:r>
              <a:rPr lang="de-CH"/>
              <a:t> </a:t>
            </a:r>
            <a:r>
              <a:rPr lang="de-CH" err="1"/>
              <a:t>free</a:t>
            </a:r>
            <a:r>
              <a:rPr lang="de-CH"/>
              <a:t> </a:t>
            </a:r>
            <a:r>
              <a:rPr lang="de-CH" err="1"/>
              <a:t>to</a:t>
            </a:r>
            <a:r>
              <a:rPr lang="de-CH"/>
              <a:t> </a:t>
            </a:r>
            <a:r>
              <a:rPr lang="de-CH" err="1"/>
              <a:t>contact</a:t>
            </a:r>
            <a:r>
              <a:rPr lang="de-CH"/>
              <a:t> </a:t>
            </a:r>
            <a:r>
              <a:rPr lang="de-CH" err="1"/>
              <a:t>me</a:t>
            </a:r>
            <a:r>
              <a:rPr lang="de-CH"/>
              <a:t> </a:t>
            </a:r>
            <a:r>
              <a:rPr lang="de-CH" err="1"/>
              <a:t>through</a:t>
            </a:r>
            <a:r>
              <a:rPr lang="de-CH"/>
              <a:t> </a:t>
            </a:r>
            <a:r>
              <a:rPr lang="de-CH" err="1"/>
              <a:t>one</a:t>
            </a:r>
            <a:r>
              <a:rPr lang="de-CH"/>
              <a:t> </a:t>
            </a:r>
            <a:r>
              <a:rPr lang="de-CH" err="1"/>
              <a:t>of</a:t>
            </a:r>
            <a:r>
              <a:rPr lang="de-CH"/>
              <a:t> </a:t>
            </a:r>
            <a:r>
              <a:rPr lang="de-CH" err="1"/>
              <a:t>those</a:t>
            </a:r>
            <a:r>
              <a:rPr lang="de-CH"/>
              <a:t> </a:t>
            </a:r>
            <a:r>
              <a:rPr lang="de-CH" err="1"/>
              <a:t>channels</a:t>
            </a:r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62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31765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8291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9888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8719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0604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0604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53408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06988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BF2A6-8E6A-4611-959C-FB1255F33A19}" type="slidenum">
              <a:rPr lang="de-CH" smtClean="0"/>
              <a:t>51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1536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rgbClr val="494F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  <a:latin typeface="Trebuchet MS" panose="020B06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1160EA64-D806-43AC-9DF2-F8C432F32B4C}" type="datetimeFigureOut">
              <a:rPr lang="en-US" smtClean="0"/>
              <a:pPr/>
              <a:t>5/14/2022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5493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61871" y="1828800"/>
            <a:ext cx="9692639" cy="4351337"/>
          </a:xfrm>
        </p:spPr>
        <p:txBody>
          <a:bodyPr vert="eaVert"/>
          <a:lstStyle>
            <a:lvl1pPr>
              <a:defRPr>
                <a:latin typeface="Trebuchet MS" panose="020B0603020202020204" pitchFamily="34" charset="0"/>
              </a:defRPr>
            </a:lvl1pPr>
            <a:lvl2pPr>
              <a:defRPr>
                <a:latin typeface="Trebuchet MS" panose="020B0603020202020204" pitchFamily="34" charset="0"/>
              </a:defRPr>
            </a:lvl2pPr>
            <a:lvl3pPr>
              <a:defRPr>
                <a:latin typeface="Trebuchet MS" panose="020B0603020202020204" pitchFamily="34" charset="0"/>
              </a:defRPr>
            </a:lvl3pPr>
            <a:lvl4pPr>
              <a:defRPr>
                <a:latin typeface="Trebuchet MS" panose="020B0603020202020204" pitchFamily="34" charset="0"/>
              </a:defRPr>
            </a:lvl4pPr>
            <a:lvl5pPr>
              <a:defRPr>
                <a:latin typeface="Trebuchet MS" panose="020B0603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E9F9C37B-1D36-470B-8223-D6C91242EC14}" type="datetimeFigureOut">
              <a:rPr lang="en-US" smtClean="0"/>
              <a:pPr/>
              <a:t>5/14/2022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5118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>
            <a:lvl1pPr>
              <a:defRPr>
                <a:latin typeface="Trebuchet MS" panose="020B0603020202020204" pitchFamily="34" charset="0"/>
              </a:defRPr>
            </a:lvl1pPr>
            <a:lvl2pPr>
              <a:defRPr>
                <a:latin typeface="Trebuchet MS" panose="020B0603020202020204" pitchFamily="34" charset="0"/>
              </a:defRPr>
            </a:lvl2pPr>
            <a:lvl3pPr>
              <a:defRPr>
                <a:latin typeface="Trebuchet MS" panose="020B0603020202020204" pitchFamily="34" charset="0"/>
              </a:defRPr>
            </a:lvl3pPr>
            <a:lvl4pPr>
              <a:defRPr>
                <a:latin typeface="Trebuchet MS" panose="020B0603020202020204" pitchFamily="34" charset="0"/>
              </a:defRPr>
            </a:lvl4pPr>
            <a:lvl5pPr>
              <a:defRPr>
                <a:latin typeface="Trebuchet MS" panose="020B0603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67C6F52A-A82B-47A2-A83A-8C4C91F2D59F}" type="datetimeFigureOut">
              <a:rPr lang="en-US" smtClean="0"/>
              <a:pPr/>
              <a:t>5/14/2022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5012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834149"/>
          </a:xfrm>
        </p:spPr>
        <p:txBody>
          <a:bodyPr>
            <a:noAutofit/>
          </a:bodyPr>
          <a:lstStyle>
            <a:lvl1pPr>
              <a:defRPr sz="6000">
                <a:latin typeface="Trebuchet MS" panose="020B06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1323372"/>
            <a:ext cx="9692640" cy="4856765"/>
          </a:xfrm>
        </p:spPr>
        <p:txBody>
          <a:bodyPr>
            <a:normAutofit/>
          </a:bodyPr>
          <a:lstStyle>
            <a:lvl1pPr>
              <a:defRPr sz="3200">
                <a:latin typeface="Trebuchet MS" panose="020B0603020202020204" pitchFamily="34" charset="0"/>
              </a:defRPr>
            </a:lvl1pPr>
            <a:lvl2pPr>
              <a:defRPr sz="2800">
                <a:latin typeface="Trebuchet MS" panose="020B0603020202020204" pitchFamily="34" charset="0"/>
              </a:defRPr>
            </a:lvl2pPr>
            <a:lvl3pPr>
              <a:defRPr sz="2400">
                <a:latin typeface="Trebuchet MS" panose="020B0603020202020204" pitchFamily="34" charset="0"/>
              </a:defRPr>
            </a:lvl3pPr>
            <a:lvl4pPr>
              <a:defRPr sz="2400">
                <a:latin typeface="Trebuchet MS" panose="020B0603020202020204" pitchFamily="34" charset="0"/>
              </a:defRPr>
            </a:lvl4pPr>
            <a:lvl5pPr>
              <a:defRPr sz="2400">
                <a:latin typeface="Trebuchet MS" panose="020B0603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F070A7B3-6521-4DCA-87E5-044747A908C1}" type="datetimeFigureOut">
              <a:rPr lang="en-US" smtClean="0"/>
              <a:pPr/>
              <a:t>5/14/2022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56724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>
                <a:latin typeface="Trebuchet MS" panose="020B06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35344151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>
                <a:latin typeface="Trebuchet MS" panose="020B0603020202020204" pitchFamily="34" charset="0"/>
              </a:defRPr>
            </a:lvl1pPr>
            <a:lvl2pPr>
              <a:defRPr sz="1600">
                <a:latin typeface="Trebuchet MS" panose="020B0603020202020204" pitchFamily="34" charset="0"/>
              </a:defRPr>
            </a:lvl2pPr>
            <a:lvl3pPr>
              <a:defRPr sz="1400">
                <a:latin typeface="Trebuchet MS" panose="020B0603020202020204" pitchFamily="34" charset="0"/>
              </a:defRPr>
            </a:lvl3pPr>
            <a:lvl4pPr>
              <a:defRPr sz="1400">
                <a:latin typeface="Trebuchet MS" panose="020B0603020202020204" pitchFamily="34" charset="0"/>
              </a:defRPr>
            </a:lvl4pPr>
            <a:lvl5pPr>
              <a:defRPr sz="1400">
                <a:latin typeface="Trebuchet MS" panose="020B0603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>
                <a:latin typeface="Trebuchet MS" panose="020B0603020202020204" pitchFamily="34" charset="0"/>
              </a:defRPr>
            </a:lvl1pPr>
            <a:lvl2pPr>
              <a:defRPr sz="1600">
                <a:latin typeface="Trebuchet MS" panose="020B0603020202020204" pitchFamily="34" charset="0"/>
              </a:defRPr>
            </a:lvl2pPr>
            <a:lvl3pPr>
              <a:defRPr sz="1400">
                <a:latin typeface="Trebuchet MS" panose="020B0603020202020204" pitchFamily="34" charset="0"/>
              </a:defRPr>
            </a:lvl3pPr>
            <a:lvl4pPr>
              <a:defRPr sz="1400">
                <a:latin typeface="Trebuchet MS" panose="020B0603020202020204" pitchFamily="34" charset="0"/>
              </a:defRPr>
            </a:lvl4pPr>
            <a:lvl5pPr>
              <a:defRPr sz="1400">
                <a:latin typeface="Trebuchet MS" panose="020B0603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AB134690-1557-4C89-A502-4959FE7FAD70}" type="datetimeFigureOut">
              <a:rPr lang="en-US" smtClean="0"/>
              <a:pPr/>
              <a:t>5/14/2022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93188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>
                <a:latin typeface="Trebuchet MS" panose="020B0603020202020204" pitchFamily="34" charset="0"/>
              </a:defRPr>
            </a:lvl1pPr>
            <a:lvl2pPr>
              <a:defRPr sz="1600">
                <a:latin typeface="Trebuchet MS" panose="020B0603020202020204" pitchFamily="34" charset="0"/>
              </a:defRPr>
            </a:lvl2pPr>
            <a:lvl3pPr>
              <a:defRPr sz="1400">
                <a:latin typeface="Trebuchet MS" panose="020B0603020202020204" pitchFamily="34" charset="0"/>
              </a:defRPr>
            </a:lvl3pPr>
            <a:lvl4pPr>
              <a:defRPr sz="1400">
                <a:latin typeface="Trebuchet MS" panose="020B0603020202020204" pitchFamily="34" charset="0"/>
              </a:defRPr>
            </a:lvl4pPr>
            <a:lvl5pPr>
              <a:defRPr sz="1400">
                <a:latin typeface="Trebuchet MS" panose="020B0603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>
                <a:latin typeface="Trebuchet MS" panose="020B0603020202020204" pitchFamily="34" charset="0"/>
              </a:defRPr>
            </a:lvl1pPr>
            <a:lvl2pPr>
              <a:defRPr sz="1600">
                <a:latin typeface="Trebuchet MS" panose="020B0603020202020204" pitchFamily="34" charset="0"/>
              </a:defRPr>
            </a:lvl2pPr>
            <a:lvl3pPr>
              <a:defRPr sz="1400">
                <a:latin typeface="Trebuchet MS" panose="020B0603020202020204" pitchFamily="34" charset="0"/>
              </a:defRPr>
            </a:lvl3pPr>
            <a:lvl4pPr>
              <a:defRPr sz="1400">
                <a:latin typeface="Trebuchet MS" panose="020B0603020202020204" pitchFamily="34" charset="0"/>
              </a:defRPr>
            </a:lvl4pPr>
            <a:lvl5pPr>
              <a:defRPr sz="1400">
                <a:latin typeface="Trebuchet MS" panose="020B0603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1160EA64-D806-43AC-9DF2-F8C432F32B4C}" type="datetimeFigureOut">
              <a:rPr lang="en-US" smtClean="0"/>
              <a:pPr/>
              <a:t>5/14/2022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69799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E1037C31-9E7A-4F99-8774-A0E530DE1A42}" type="datetimeFigureOut">
              <a:rPr lang="en-US" smtClean="0"/>
              <a:pPr/>
              <a:t>5/14/2022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57007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C278504F-A551-4DE0-9316-4DCD1D8CC752}" type="datetimeFigureOut">
              <a:rPr lang="en-US" smtClean="0"/>
              <a:pPr/>
              <a:t>5/14/2022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1442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>
                <a:latin typeface="Trebuchet MS" panose="020B06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>
                <a:latin typeface="Trebuchet MS" panose="020B0603020202020204" pitchFamily="34" charset="0"/>
              </a:defRPr>
            </a:lvl1pPr>
            <a:lvl2pPr>
              <a:defRPr sz="1800">
                <a:latin typeface="Trebuchet MS" panose="020B0603020202020204" pitchFamily="34" charset="0"/>
              </a:defRPr>
            </a:lvl2pPr>
            <a:lvl3pPr>
              <a:defRPr sz="1600">
                <a:latin typeface="Trebuchet MS" panose="020B0603020202020204" pitchFamily="34" charset="0"/>
              </a:defRPr>
            </a:lvl3pPr>
            <a:lvl4pPr>
              <a:defRPr sz="1400">
                <a:latin typeface="Trebuchet MS" panose="020B0603020202020204" pitchFamily="34" charset="0"/>
              </a:defRPr>
            </a:lvl4pPr>
            <a:lvl5pPr>
              <a:defRPr sz="1400">
                <a:latin typeface="Trebuchet MS" panose="020B0603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>
                <a:latin typeface="Trebuchet MS" panose="020B0603020202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D1BE4249-C0D0-4B06-8692-E8BB871AF643}" type="datetimeFigureOut">
              <a:rPr lang="en-US" smtClean="0"/>
              <a:pPr/>
              <a:t>5/14/2022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487182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  <a:latin typeface="Trebuchet MS" panose="020B06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  <a:latin typeface="Trebuchet MS" panose="020B0603020202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042B0DB6-F5C7-45FB-8CF3-31B45F9C2DAC}" type="datetimeFigureOut">
              <a:rPr lang="en-US" smtClean="0"/>
              <a:pPr/>
              <a:t>5/14/2022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600935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4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1" y="1828800"/>
            <a:ext cx="9692639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5/14/2022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883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 spd="slow">
    <p:push dir="u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bg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customXml" Target="../ink/ink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zure-sql/database/serverless-tier-overview" TargetMode="External"/><Relationship Id="rId2" Type="http://schemas.openxmlformats.org/officeDocument/2006/relationships/hyperlink" Target="https://docs.microsoft.com/en-us/azure/azure-sql/database/service-tier-hyperscale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4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4CF5BF-92ED-4225-A458-8B2A43B08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803" y="2715116"/>
            <a:ext cx="11453205" cy="2587381"/>
          </a:xfrm>
        </p:spPr>
        <p:txBody>
          <a:bodyPr>
            <a:normAutofit/>
          </a:bodyPr>
          <a:lstStyle/>
          <a:p>
            <a:r>
              <a:rPr lang="en-US" sz="5400">
                <a:latin typeface="Trebuchet MS"/>
              </a:rPr>
              <a:t>Building the bridge from azure fundamentals to deploying at scale through automation</a:t>
            </a:r>
            <a:endParaRPr lang="en-US">
              <a:latin typeface="Trebuchet MS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2590AF0-FC87-4F3B-A62E-B1B0FC3B46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1462" y="4963510"/>
            <a:ext cx="4152348" cy="1691640"/>
          </a:xfrm>
        </p:spPr>
        <p:txBody>
          <a:bodyPr>
            <a:normAutofit/>
          </a:bodyPr>
          <a:lstStyle/>
          <a:p>
            <a:pPr algn="r"/>
            <a:r>
              <a:rPr lang="en-US" err="1">
                <a:solidFill>
                  <a:schemeClr val="tx1"/>
                </a:solidFill>
              </a:rPr>
              <a:t>DataWeekender</a:t>
            </a:r>
            <a:r>
              <a:rPr lang="en-US">
                <a:solidFill>
                  <a:schemeClr val="tx1"/>
                </a:solidFill>
              </a:rPr>
              <a:t> CU 5</a:t>
            </a:r>
          </a:p>
          <a:p>
            <a:pPr algn="r"/>
            <a:r>
              <a:rPr lang="de-CH">
                <a:solidFill>
                  <a:schemeClr val="tx1"/>
                </a:solidFill>
              </a:rPr>
              <a:t>May 2022</a:t>
            </a:r>
          </a:p>
          <a:p>
            <a:pPr algn="r"/>
            <a:r>
              <a:rPr lang="de-CH" err="1">
                <a:solidFill>
                  <a:schemeClr val="tx1"/>
                </a:solidFill>
              </a:rPr>
              <a:t>Deepthi</a:t>
            </a:r>
            <a:r>
              <a:rPr lang="de-CH">
                <a:solidFill>
                  <a:schemeClr val="tx1"/>
                </a:solidFill>
              </a:rPr>
              <a:t> </a:t>
            </a:r>
            <a:r>
              <a:rPr lang="de-CH" err="1">
                <a:solidFill>
                  <a:schemeClr val="tx1"/>
                </a:solidFill>
              </a:rPr>
              <a:t>Goguri</a:t>
            </a:r>
            <a:r>
              <a:rPr lang="de-CH">
                <a:solidFill>
                  <a:schemeClr val="tx1"/>
                </a:solidFill>
              </a:rPr>
              <a:t> + Kay Sauter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95E5F0-C0A9-5DB0-A3E3-7C262D5EA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200" y="110188"/>
            <a:ext cx="4152348" cy="288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78326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96EAEFF-8CB1-4F23-9BAE-C107C07137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275978"/>
              </p:ext>
            </p:extLst>
          </p:nvPr>
        </p:nvGraphicFramePr>
        <p:xfrm>
          <a:off x="117007" y="1187420"/>
          <a:ext cx="12025878" cy="437698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012939">
                  <a:extLst>
                    <a:ext uri="{9D8B030D-6E8A-4147-A177-3AD203B41FA5}">
                      <a16:colId xmlns:a16="http://schemas.microsoft.com/office/drawing/2014/main" val="3172102302"/>
                    </a:ext>
                  </a:extLst>
                </a:gridCol>
                <a:gridCol w="6012939">
                  <a:extLst>
                    <a:ext uri="{9D8B030D-6E8A-4147-A177-3AD203B41FA5}">
                      <a16:colId xmlns:a16="http://schemas.microsoft.com/office/drawing/2014/main" val="3718665738"/>
                    </a:ext>
                  </a:extLst>
                </a:gridCol>
              </a:tblGrid>
              <a:tr h="809925"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rebuchet MS" panose="020B0603020202020204" pitchFamily="34" charset="0"/>
                        </a:rPr>
                        <a:t>DTU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err="1">
                          <a:latin typeface="Trebuchet MS" panose="020B0603020202020204" pitchFamily="34" charset="0"/>
                        </a:rPr>
                        <a:t>vCore</a:t>
                      </a:r>
                      <a:endParaRPr lang="en-US" sz="3200">
                        <a:latin typeface="Trebuchet MS" panose="020B0603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122208"/>
                  </a:ext>
                </a:extLst>
              </a:tr>
              <a:tr h="750960"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rebuchet MS" panose="020B0603020202020204" pitchFamily="34" charset="0"/>
                        </a:rPr>
                        <a:t>Bundle together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rebuchet MS" panose="020B0603020202020204" pitchFamily="34" charset="0"/>
                        </a:rPr>
                        <a:t>Individual compute and storage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2462341"/>
                  </a:ext>
                </a:extLst>
              </a:tr>
              <a:tr h="750960"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rebuchet MS" panose="020B0603020202020204" pitchFamily="34" charset="0"/>
                        </a:rPr>
                        <a:t>Easy and simple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rebuchet MS" panose="020B0603020202020204" pitchFamily="34" charset="0"/>
                        </a:rPr>
                        <a:t>Customize and 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9690782"/>
                  </a:ext>
                </a:extLst>
              </a:tr>
              <a:tr h="750960"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rebuchet MS" panose="020B0603020202020204" pitchFamily="34" charset="0"/>
                        </a:rPr>
                        <a:t>Not flexible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rebuchet MS" panose="020B0603020202020204" pitchFamily="34" charset="0"/>
                        </a:rPr>
                        <a:t>Flexible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7649960"/>
                  </a:ext>
                </a:extLst>
              </a:tr>
              <a:tr h="1314180"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rebuchet MS" panose="020B0603020202020204" pitchFamily="34" charset="0"/>
                        </a:rPr>
                        <a:t>Azure Hybrid benefit – 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rebuchet MS" panose="020B0603020202020204" pitchFamily="34" charset="0"/>
                        </a:rPr>
                        <a:t> Azure Hybrid benefit - 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5605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795159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C226-2519-4723-9B99-2CD8626A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848" y="2506583"/>
            <a:ext cx="9692640" cy="1325562"/>
          </a:xfrm>
        </p:spPr>
        <p:txBody>
          <a:bodyPr>
            <a:normAutofit/>
          </a:bodyPr>
          <a:lstStyle/>
          <a:p>
            <a:pPr algn="ctr"/>
            <a:r>
              <a:rPr lang="en-US" sz="6000" b="1"/>
              <a:t>Service Tiers</a:t>
            </a:r>
          </a:p>
        </p:txBody>
      </p:sp>
    </p:spTree>
    <p:extLst>
      <p:ext uri="{BB962C8B-B14F-4D97-AF65-F5344CB8AC3E}">
        <p14:creationId xmlns:p14="http://schemas.microsoft.com/office/powerpoint/2010/main" val="77981486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ABC4BF-6F78-4C7E-A2D3-BEC0412C37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2053344"/>
              </p:ext>
            </p:extLst>
          </p:nvPr>
        </p:nvGraphicFramePr>
        <p:xfrm>
          <a:off x="225350" y="169012"/>
          <a:ext cx="11830864" cy="657107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957716">
                  <a:extLst>
                    <a:ext uri="{9D8B030D-6E8A-4147-A177-3AD203B41FA5}">
                      <a16:colId xmlns:a16="http://schemas.microsoft.com/office/drawing/2014/main" val="82064840"/>
                    </a:ext>
                  </a:extLst>
                </a:gridCol>
                <a:gridCol w="2957716">
                  <a:extLst>
                    <a:ext uri="{9D8B030D-6E8A-4147-A177-3AD203B41FA5}">
                      <a16:colId xmlns:a16="http://schemas.microsoft.com/office/drawing/2014/main" val="1732087584"/>
                    </a:ext>
                  </a:extLst>
                </a:gridCol>
                <a:gridCol w="2957716">
                  <a:extLst>
                    <a:ext uri="{9D8B030D-6E8A-4147-A177-3AD203B41FA5}">
                      <a16:colId xmlns:a16="http://schemas.microsoft.com/office/drawing/2014/main" val="3310136655"/>
                    </a:ext>
                  </a:extLst>
                </a:gridCol>
                <a:gridCol w="2957716">
                  <a:extLst>
                    <a:ext uri="{9D8B030D-6E8A-4147-A177-3AD203B41FA5}">
                      <a16:colId xmlns:a16="http://schemas.microsoft.com/office/drawing/2014/main" val="1829742902"/>
                    </a:ext>
                  </a:extLst>
                </a:gridCol>
              </a:tblGrid>
              <a:tr h="4213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Service Tier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General purpose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Business critical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Hyperscale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0928343"/>
                  </a:ext>
                </a:extLst>
              </a:tr>
              <a:tr h="7271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b="1">
                          <a:latin typeface="Trebuchet MS" panose="020B0603020202020204" pitchFamily="34" charset="0"/>
                        </a:rPr>
                        <a:t>Purpose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General workloads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Low latency workloads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OLTP, large databases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0028300"/>
                  </a:ext>
                </a:extLst>
              </a:tr>
              <a:tr h="93166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b="1">
                          <a:latin typeface="Trebuchet MS" panose="020B0603020202020204" pitchFamily="34" charset="0"/>
                        </a:rPr>
                        <a:t>Compute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/>
                          <a:ea typeface="+mn-ea"/>
                          <a:cs typeface="+mn-cs"/>
                        </a:rPr>
                        <a:t>80 </a:t>
                      </a:r>
                      <a:r>
                        <a:rPr lang="en-US" sz="1800" b="0" i="0" kern="1200" err="1">
                          <a:solidFill>
                            <a:schemeClr val="dk1"/>
                          </a:solidFill>
                          <a:effectLst/>
                          <a:latin typeface="Trebuchet MS"/>
                          <a:ea typeface="+mn-ea"/>
                          <a:cs typeface="+mn-cs"/>
                        </a:rPr>
                        <a:t>vCores</a:t>
                      </a:r>
                      <a:endParaRPr lang="en-US">
                        <a:latin typeface="Trebuchet M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/>
                          <a:ea typeface="+mn-ea"/>
                          <a:cs typeface="+mn-cs"/>
                        </a:rPr>
                        <a:t>80 </a:t>
                      </a:r>
                      <a:r>
                        <a:rPr lang="en-US" sz="1800" b="0" i="0" kern="1200" err="1">
                          <a:solidFill>
                            <a:schemeClr val="dk1"/>
                          </a:solidFill>
                          <a:effectLst/>
                          <a:latin typeface="Trebuchet MS"/>
                          <a:ea typeface="+mn-ea"/>
                          <a:cs typeface="+mn-cs"/>
                        </a:rPr>
                        <a:t>vCores</a:t>
                      </a:r>
                      <a:endParaRPr lang="en-US">
                        <a:latin typeface="Trebuchet M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/>
                          <a:ea typeface="+mn-ea"/>
                          <a:cs typeface="+mn-cs"/>
                        </a:rPr>
                        <a:t>80 </a:t>
                      </a:r>
                      <a:r>
                        <a:rPr lang="en-US" sz="1800" b="0" i="0" kern="1200" err="1">
                          <a:solidFill>
                            <a:schemeClr val="dk1"/>
                          </a:solidFill>
                          <a:effectLst/>
                          <a:latin typeface="Trebuchet MS"/>
                          <a:ea typeface="+mn-ea"/>
                          <a:cs typeface="+mn-cs"/>
                        </a:rPr>
                        <a:t>vCores</a:t>
                      </a:r>
                      <a:endParaRPr lang="en-US">
                        <a:latin typeface="Trebuchet M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6105105"/>
                  </a:ext>
                </a:extLst>
              </a:tr>
              <a:tr h="77778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b="1">
                          <a:latin typeface="Trebuchet MS" panose="020B0603020202020204" pitchFamily="34" charset="0"/>
                        </a:rPr>
                        <a:t>Storage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Remote 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5 GB – 4 TB</a:t>
                      </a:r>
                      <a:endParaRPr lang="en-US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Local SSD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5 GB – 4 TB</a:t>
                      </a:r>
                      <a:endParaRPr lang="en-US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Local SSD cache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Up to 100 TB</a:t>
                      </a:r>
                      <a:endParaRPr lang="en-US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0463581"/>
                  </a:ext>
                </a:extLst>
              </a:tr>
              <a:tr h="106650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b="1">
                          <a:latin typeface="Trebuchet MS" panose="020B0603020202020204" pitchFamily="34" charset="0"/>
                        </a:rPr>
                        <a:t>Backups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1 to 35 days (7 as Default)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1 to 35 days (7 as Default)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en-US">
                        <a:latin typeface="Trebuchet MS"/>
                      </a:endParaRPr>
                    </a:p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rebuchet MS"/>
                        </a:rPr>
                        <a:t>1 to 35 days (7 as Default)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>
                        <a:latin typeface="Trebuchet MS" panose="020B0603020202020204" pitchFamily="34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7430544"/>
                  </a:ext>
                </a:extLst>
              </a:tr>
              <a:tr h="113941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b="1">
                          <a:latin typeface="Trebuchet MS" panose="020B0603020202020204" pitchFamily="34" charset="0"/>
                        </a:rPr>
                        <a:t>Availability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 replica, no Read Scale-out, zone-redundant HA (preview), no local cache</a:t>
                      </a:r>
                      <a:endParaRPr lang="en-US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3 replicas, 1 Read Scale-out, zone-redundant HA, full local storage</a:t>
                      </a:r>
                      <a:endParaRPr lang="en-US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Multiple replicas, up to 4 Read Scale-out, zone-redundant HA (preview), partial local cache</a:t>
                      </a:r>
                      <a:endParaRPr lang="en-US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2950468"/>
                  </a:ext>
                </a:extLst>
              </a:tr>
              <a:tr h="4213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b="1">
                          <a:latin typeface="Trebuchet MS" panose="020B0603020202020204" pitchFamily="34" charset="0"/>
                        </a:rPr>
                        <a:t>In-memory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Not supported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Supported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rebuchet MS" panose="020B0603020202020204" pitchFamily="34" charset="0"/>
                        </a:rPr>
                        <a:t>Not supported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0902538"/>
                  </a:ext>
                </a:extLst>
              </a:tr>
              <a:tr h="87647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b="1">
                          <a:latin typeface="Trebuchet MS" panose="020B0603020202020204" pitchFamily="34" charset="0"/>
                        </a:rPr>
                        <a:t>IOPS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500 per </a:t>
                      </a:r>
                      <a:r>
                        <a:rPr lang="en-US" sz="1800" b="0" i="0" kern="1200" err="1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vCore</a:t>
                      </a: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 with max 7,000</a:t>
                      </a:r>
                      <a:endParaRPr lang="en-US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5,000 with max 200,000</a:t>
                      </a:r>
                      <a:endParaRPr lang="en-US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Multi-tiered architecture Effective IOPS will depend on the workload</a:t>
                      </a:r>
                      <a:endParaRPr lang="en-US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86252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168878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C226-2519-4723-9B99-2CD8626A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848" y="2506583"/>
            <a:ext cx="9692640" cy="1325562"/>
          </a:xfrm>
        </p:spPr>
        <p:txBody>
          <a:bodyPr>
            <a:normAutofit/>
          </a:bodyPr>
          <a:lstStyle/>
          <a:p>
            <a:pPr algn="ctr"/>
            <a:r>
              <a:rPr lang="en-US" sz="6000" b="1"/>
              <a:t>Compute Tiers</a:t>
            </a:r>
          </a:p>
        </p:txBody>
      </p:sp>
    </p:spTree>
    <p:extLst>
      <p:ext uri="{BB962C8B-B14F-4D97-AF65-F5344CB8AC3E}">
        <p14:creationId xmlns:p14="http://schemas.microsoft.com/office/powerpoint/2010/main" val="245196244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4E50A2E-38C9-41F8-96FE-AF68FD78D08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52751" y="2147369"/>
          <a:ext cx="9718659" cy="22250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872816">
                  <a:extLst>
                    <a:ext uri="{9D8B030D-6E8A-4147-A177-3AD203B41FA5}">
                      <a16:colId xmlns:a16="http://schemas.microsoft.com/office/drawing/2014/main" val="1863586"/>
                    </a:ext>
                  </a:extLst>
                </a:gridCol>
                <a:gridCol w="4845843">
                  <a:extLst>
                    <a:ext uri="{9D8B030D-6E8A-4147-A177-3AD203B41FA5}">
                      <a16:colId xmlns:a16="http://schemas.microsoft.com/office/drawing/2014/main" val="16303269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Provisioned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Serverless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2785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Unpredictable workloads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Predictable workloads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4452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Manual scaling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Automatic scaling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6189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No pause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Pause the database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9565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Pay for the fixed resources you choose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Pay only while database in use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786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Per hour billing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rebuchet MS" panose="020B0603020202020204" pitchFamily="34" charset="0"/>
                        </a:rPr>
                        <a:t>Per second billing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5942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722830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C226-2519-4723-9B99-2CD8626A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393" y="1404102"/>
            <a:ext cx="9806095" cy="2428043"/>
          </a:xfrm>
        </p:spPr>
        <p:txBody>
          <a:bodyPr>
            <a:normAutofit/>
          </a:bodyPr>
          <a:lstStyle/>
          <a:p>
            <a:pPr algn="ctr"/>
            <a:r>
              <a:rPr lang="en-US" sz="6000" b="1"/>
              <a:t>How will my Data be protected?</a:t>
            </a:r>
          </a:p>
        </p:txBody>
      </p:sp>
    </p:spTree>
    <p:extLst>
      <p:ext uri="{BB962C8B-B14F-4D97-AF65-F5344CB8AC3E}">
        <p14:creationId xmlns:p14="http://schemas.microsoft.com/office/powerpoint/2010/main" val="120090238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agram of layered defense-in-depth. Customer data is encased in layers of network security, access management and threat and information protections.">
            <a:extLst>
              <a:ext uri="{FF2B5EF4-FFF2-40B4-BE49-F238E27FC236}">
                <a16:creationId xmlns:a16="http://schemas.microsoft.com/office/drawing/2014/main" id="{0DA0F165-3F1C-4C6F-9667-E8BDB4FB2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333" y="321232"/>
            <a:ext cx="10634662" cy="5819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20E39D-969E-4821-924E-F2DD8B24CAC2}"/>
              </a:ext>
            </a:extLst>
          </p:cNvPr>
          <p:cNvSpPr txBox="1"/>
          <p:nvPr/>
        </p:nvSpPr>
        <p:spPr>
          <a:xfrm>
            <a:off x="748333" y="6317433"/>
            <a:ext cx="110995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Trebuchet MS" panose="020B0603020202020204" pitchFamily="34" charset="0"/>
              </a:rPr>
              <a:t>Illustration by Microsoft, https://docs.microsoft.com/en-us/azure/azure-sql/database/security-overview</a:t>
            </a:r>
          </a:p>
        </p:txBody>
      </p:sp>
    </p:spTree>
    <p:extLst>
      <p:ext uri="{BB962C8B-B14F-4D97-AF65-F5344CB8AC3E}">
        <p14:creationId xmlns:p14="http://schemas.microsoft.com/office/powerpoint/2010/main" val="425723316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C226-2519-4723-9B99-2CD8626A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393" y="1404102"/>
            <a:ext cx="9806095" cy="2428043"/>
          </a:xfrm>
        </p:spPr>
        <p:txBody>
          <a:bodyPr>
            <a:normAutofit/>
          </a:bodyPr>
          <a:lstStyle/>
          <a:p>
            <a:pPr algn="ctr"/>
            <a:r>
              <a:rPr lang="en-US" sz="6000" b="1"/>
              <a:t>Network Security</a:t>
            </a:r>
          </a:p>
        </p:txBody>
      </p:sp>
    </p:spTree>
    <p:extLst>
      <p:ext uri="{BB962C8B-B14F-4D97-AF65-F5344CB8AC3E}">
        <p14:creationId xmlns:p14="http://schemas.microsoft.com/office/powerpoint/2010/main" val="33101795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BEAF49D5-DD41-48EE-A865-F6F49264B6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838981"/>
              </p:ext>
            </p:extLst>
          </p:nvPr>
        </p:nvGraphicFramePr>
        <p:xfrm>
          <a:off x="604368" y="205044"/>
          <a:ext cx="10983264" cy="59747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45816">
                  <a:extLst>
                    <a:ext uri="{9D8B030D-6E8A-4147-A177-3AD203B41FA5}">
                      <a16:colId xmlns:a16="http://schemas.microsoft.com/office/drawing/2014/main" val="1616488757"/>
                    </a:ext>
                  </a:extLst>
                </a:gridCol>
                <a:gridCol w="2745816">
                  <a:extLst>
                    <a:ext uri="{9D8B030D-6E8A-4147-A177-3AD203B41FA5}">
                      <a16:colId xmlns:a16="http://schemas.microsoft.com/office/drawing/2014/main" val="4140250712"/>
                    </a:ext>
                  </a:extLst>
                </a:gridCol>
                <a:gridCol w="2745816">
                  <a:extLst>
                    <a:ext uri="{9D8B030D-6E8A-4147-A177-3AD203B41FA5}">
                      <a16:colId xmlns:a16="http://schemas.microsoft.com/office/drawing/2014/main" val="263609641"/>
                    </a:ext>
                  </a:extLst>
                </a:gridCol>
                <a:gridCol w="2745816">
                  <a:extLst>
                    <a:ext uri="{9D8B030D-6E8A-4147-A177-3AD203B41FA5}">
                      <a16:colId xmlns:a16="http://schemas.microsoft.com/office/drawing/2014/main" val="881683069"/>
                    </a:ext>
                  </a:extLst>
                </a:gridCol>
              </a:tblGrid>
              <a:tr h="66272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Allow Access to Azure Services</a:t>
                      </a:r>
                    </a:p>
                  </a:txBody>
                  <a:tcPr marL="68580" marR="68580" marT="34290" marB="3429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Firewall rules</a:t>
                      </a:r>
                    </a:p>
                  </a:txBody>
                  <a:tcPr marL="68580" marR="68580" marT="34290" marB="3429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Virtual network rules</a:t>
                      </a:r>
                    </a:p>
                  </a:txBody>
                  <a:tcPr marL="68580" marR="68580" marT="34290" marB="3429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Private link</a:t>
                      </a:r>
                    </a:p>
                  </a:txBody>
                  <a:tcPr marL="68580" marR="68580" marT="34290" marB="3429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7830400"/>
                  </a:ext>
                </a:extLst>
              </a:tr>
              <a:tr h="66272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Least secure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Secure with firewall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+mn-ea"/>
                          <a:cs typeface="+mn-cs"/>
                        </a:rPr>
                        <a:t>Private IP address of the Azure VM</a:t>
                      </a:r>
                      <a:endParaRPr lang="en-US" sz="1600" dirty="0">
                        <a:solidFill>
                          <a:schemeClr val="tx1"/>
                        </a:solidFill>
                        <a:latin typeface="Trebuchet MS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Most secure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597955485"/>
                  </a:ext>
                </a:extLst>
              </a:tr>
              <a:tr h="12336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Anything in Azure can connect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Services with added Firewall rules can connect</a:t>
                      </a:r>
                    </a:p>
                    <a:p>
                      <a:pPr algn="ctr"/>
                      <a:endParaRPr lang="en-US" sz="160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Any resource in that VN can access Azure SQL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Block all public access</a:t>
                      </a:r>
                    </a:p>
                    <a:p>
                      <a:pPr algn="ctr"/>
                      <a:endParaRPr lang="en-US" sz="160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827119025"/>
                  </a:ext>
                </a:extLst>
              </a:tr>
              <a:tr h="12336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Outside of Azure cannot connect</a:t>
                      </a:r>
                    </a:p>
                    <a:p>
                      <a:pPr algn="ctr"/>
                      <a:endParaRPr lang="en-US" sz="160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Allow on-prem connections</a:t>
                      </a:r>
                    </a:p>
                    <a:p>
                      <a:pPr algn="ctr"/>
                      <a:endParaRPr lang="en-US" sz="160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+mn-ea"/>
                          <a:cs typeface="+mn-cs"/>
                        </a:rPr>
                        <a:t>Apply virtual network technologies to connect on-prem</a:t>
                      </a:r>
                      <a:endParaRPr lang="en-US" sz="1600" dirty="0">
                        <a:solidFill>
                          <a:schemeClr val="tx1"/>
                        </a:solidFill>
                        <a:latin typeface="Trebuchet MS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+mn-ea"/>
                          <a:cs typeface="+mn-cs"/>
                        </a:rPr>
                        <a:t>Private IP address within a specific virtual network</a:t>
                      </a:r>
                      <a:endParaRPr lang="en-US" sz="1600" dirty="0">
                        <a:solidFill>
                          <a:schemeClr val="tx1"/>
                        </a:solidFill>
                        <a:latin typeface="Trebuchet MS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581349185"/>
                  </a:ext>
                </a:extLst>
              </a:tr>
              <a:tr h="94821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Public IP address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Public IP address</a:t>
                      </a:r>
                    </a:p>
                    <a:p>
                      <a:pPr algn="ctr"/>
                      <a:endParaRPr lang="en-US" sz="160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Private IP address within the VN</a:t>
                      </a:r>
                      <a:endParaRPr lang="en-US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Private IP address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4096494074"/>
                  </a:ext>
                </a:extLst>
              </a:tr>
              <a:tr h="12336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DNS hierarchy is public</a:t>
                      </a:r>
                    </a:p>
                    <a:p>
                      <a:pPr algn="ctr"/>
                      <a:endParaRPr lang="en-US" sz="160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DNS hierarchy is public (region,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rebuchet MS"/>
                        </a:rPr>
                        <a:t>cr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)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DNS hierarchy is still public (region,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rebuchet MS"/>
                        </a:rPr>
                        <a:t>cr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)</a:t>
                      </a:r>
                    </a:p>
                    <a:p>
                      <a:pPr algn="ctr"/>
                      <a:endParaRPr lang="en-US" sz="160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rebuchet MS"/>
                        </a:rPr>
                        <a:t>DNS hierarchy shows private endpoint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60465500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9BA7F63-4114-CC76-B608-364CAFE60AE6}"/>
              </a:ext>
            </a:extLst>
          </p:cNvPr>
          <p:cNvSpPr txBox="1"/>
          <p:nvPr/>
        </p:nvSpPr>
        <p:spPr>
          <a:xfrm>
            <a:off x="174945" y="6419738"/>
            <a:ext cx="1221183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i="1" dirty="0">
                <a:solidFill>
                  <a:schemeClr val="bg1"/>
                </a:solidFill>
                <a:latin typeface="Trebuchet MS"/>
              </a:rPr>
              <a:t>Source: </a:t>
            </a:r>
            <a:r>
              <a:rPr lang="en-US" sz="1600" i="1" dirty="0">
                <a:solidFill>
                  <a:schemeClr val="bg1"/>
                </a:solidFill>
                <a:latin typeface="Trebuchet MS"/>
                <a:ea typeface="+mn-lt"/>
                <a:cs typeface="+mn-lt"/>
              </a:rPr>
              <a:t>https://docs.microsoft.com/en-us/shows/learn-live/azure-sql-fundamentals-episode-3-secure-your-data-with-azure-sql</a:t>
            </a:r>
            <a:endParaRPr lang="en-US" sz="1600" i="1" dirty="0">
              <a:solidFill>
                <a:schemeClr val="bg1"/>
              </a:solidFill>
              <a:latin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334608140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C226-2519-4723-9B99-2CD8626A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393" y="1404102"/>
            <a:ext cx="9806095" cy="2428043"/>
          </a:xfrm>
        </p:spPr>
        <p:txBody>
          <a:bodyPr>
            <a:normAutofit/>
          </a:bodyPr>
          <a:lstStyle/>
          <a:p>
            <a:pPr algn="ctr"/>
            <a:r>
              <a:rPr lang="en-US" sz="6000" b="1"/>
              <a:t>Access Management</a:t>
            </a:r>
          </a:p>
        </p:txBody>
      </p:sp>
    </p:spTree>
    <p:extLst>
      <p:ext uri="{BB962C8B-B14F-4D97-AF65-F5344CB8AC3E}">
        <p14:creationId xmlns:p14="http://schemas.microsoft.com/office/powerpoint/2010/main" val="349815396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480B5E-1CBB-4046-AA3B-AB6B51330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>
                <a:solidFill>
                  <a:schemeClr val="bg1"/>
                </a:solidFill>
              </a:rPr>
              <a:t>👉</a:t>
            </a:r>
            <a:r>
              <a:rPr lang="de-CH" err="1">
                <a:solidFill>
                  <a:schemeClr val="bg1"/>
                </a:solidFill>
              </a:rPr>
              <a:t>Foreword</a:t>
            </a:r>
            <a:r>
              <a:rPr lang="de-CH">
                <a:solidFill>
                  <a:schemeClr val="bg1"/>
                </a:solidFill>
              </a:rPr>
              <a:t> </a:t>
            </a:r>
            <a:r>
              <a:rPr lang="de-CH" err="1">
                <a:solidFill>
                  <a:schemeClr val="bg1"/>
                </a:solidFill>
              </a:rPr>
              <a:t>for</a:t>
            </a:r>
            <a:r>
              <a:rPr lang="de-CH">
                <a:solidFill>
                  <a:schemeClr val="bg1"/>
                </a:solidFill>
              </a:rPr>
              <a:t> MS Teams	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84471276-3A3B-4405-8858-60621CF84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sz="4000" err="1">
                <a:solidFill>
                  <a:schemeClr val="bg1"/>
                </a:solidFill>
              </a:rPr>
              <a:t>For</a:t>
            </a:r>
            <a:r>
              <a:rPr lang="de-CH" sz="4000">
                <a:solidFill>
                  <a:schemeClr val="bg1"/>
                </a:solidFill>
              </a:rPr>
              <a:t> </a:t>
            </a:r>
            <a:r>
              <a:rPr lang="de-CH" sz="4000" err="1">
                <a:solidFill>
                  <a:schemeClr val="bg1"/>
                </a:solidFill>
              </a:rPr>
              <a:t>zooming</a:t>
            </a:r>
            <a:r>
              <a:rPr lang="de-CH" sz="4000">
                <a:solidFill>
                  <a:schemeClr val="bg1"/>
                </a:solidFill>
              </a:rPr>
              <a:t> in, </a:t>
            </a:r>
            <a:r>
              <a:rPr lang="de-CH" sz="4000" err="1">
                <a:solidFill>
                  <a:schemeClr val="bg1"/>
                </a:solidFill>
              </a:rPr>
              <a:t>use</a:t>
            </a:r>
            <a:r>
              <a:rPr lang="de-CH" sz="4000">
                <a:solidFill>
                  <a:schemeClr val="bg1"/>
                </a:solidFill>
              </a:rPr>
              <a:t> </a:t>
            </a:r>
            <a:br>
              <a:rPr lang="de-CH" sz="4000">
                <a:solidFill>
                  <a:schemeClr val="bg1"/>
                </a:solidFill>
              </a:rPr>
            </a:br>
            <a:r>
              <a:rPr lang="de-CH" sz="4000">
                <a:solidFill>
                  <a:schemeClr val="bg1"/>
                </a:solidFill>
              </a:rPr>
              <a:t>CTRL + MOUSE WHEEL</a:t>
            </a:r>
          </a:p>
          <a:p>
            <a:r>
              <a:rPr lang="de-CH" sz="4000">
                <a:solidFill>
                  <a:schemeClr val="bg1"/>
                </a:solidFill>
              </a:rPr>
              <a:t>Move </a:t>
            </a:r>
            <a:r>
              <a:rPr lang="de-CH" sz="4000" err="1">
                <a:solidFill>
                  <a:schemeClr val="bg1"/>
                </a:solidFill>
              </a:rPr>
              <a:t>around</a:t>
            </a:r>
            <a:r>
              <a:rPr lang="de-CH" sz="4000">
                <a:solidFill>
                  <a:schemeClr val="bg1"/>
                </a:solidFill>
              </a:rPr>
              <a:t> with </a:t>
            </a:r>
            <a:r>
              <a:rPr lang="de-CH" sz="4000" err="1">
                <a:solidFill>
                  <a:schemeClr val="bg1"/>
                </a:solidFill>
              </a:rPr>
              <a:t>mouse</a:t>
            </a:r>
            <a:r>
              <a:rPr lang="de-CH" sz="4000">
                <a:solidFill>
                  <a:schemeClr val="bg1"/>
                </a:solidFill>
              </a:rPr>
              <a:t> </a:t>
            </a:r>
            <a:br>
              <a:rPr lang="de-CH" sz="4000">
                <a:solidFill>
                  <a:schemeClr val="bg1"/>
                </a:solidFill>
              </a:rPr>
            </a:br>
            <a:r>
              <a:rPr lang="de-CH" sz="4000" err="1">
                <a:solidFill>
                  <a:schemeClr val="bg1"/>
                </a:solidFill>
              </a:rPr>
              <a:t>dragging</a:t>
            </a:r>
            <a:endParaRPr lang="de-CH" sz="4000">
              <a:solidFill>
                <a:schemeClr val="bg1"/>
              </a:solidFill>
            </a:endParaRPr>
          </a:p>
          <a:p>
            <a:r>
              <a:rPr lang="de-CH" sz="4000">
                <a:solidFill>
                  <a:schemeClr val="bg1"/>
                </a:solidFill>
              </a:rPr>
              <a:t>Live </a:t>
            </a:r>
            <a:r>
              <a:rPr lang="de-CH" sz="4000" err="1">
                <a:solidFill>
                  <a:schemeClr val="bg1"/>
                </a:solidFill>
              </a:rPr>
              <a:t>closed</a:t>
            </a:r>
            <a:r>
              <a:rPr lang="de-CH" sz="4000">
                <a:solidFill>
                  <a:schemeClr val="bg1"/>
                </a:solidFill>
              </a:rPr>
              <a:t> </a:t>
            </a:r>
            <a:r>
              <a:rPr lang="de-CH" sz="4000" err="1">
                <a:solidFill>
                  <a:schemeClr val="bg1"/>
                </a:solidFill>
              </a:rPr>
              <a:t>captions</a:t>
            </a:r>
            <a:r>
              <a:rPr lang="de-CH" sz="4000">
                <a:solidFill>
                  <a:schemeClr val="bg1"/>
                </a:solidFill>
              </a:rPr>
              <a:t> </a:t>
            </a:r>
            <a:br>
              <a:rPr lang="de-CH" sz="4000">
                <a:solidFill>
                  <a:schemeClr val="bg1"/>
                </a:solidFill>
              </a:rPr>
            </a:br>
            <a:r>
              <a:rPr lang="de-CH" sz="4000">
                <a:solidFill>
                  <a:schemeClr val="bg1"/>
                </a:solidFill>
              </a:rPr>
              <a:t>in </a:t>
            </a:r>
            <a:r>
              <a:rPr lang="de-CH" sz="4000" err="1">
                <a:solidFill>
                  <a:schemeClr val="bg1"/>
                </a:solidFill>
              </a:rPr>
              <a:t>upper</a:t>
            </a:r>
            <a:r>
              <a:rPr lang="de-CH" sz="4000">
                <a:solidFill>
                  <a:schemeClr val="bg1"/>
                </a:solidFill>
              </a:rPr>
              <a:t> </a:t>
            </a:r>
            <a:r>
              <a:rPr lang="de-CH" sz="4000" err="1">
                <a:solidFill>
                  <a:schemeClr val="bg1"/>
                </a:solidFill>
              </a:rPr>
              <a:t>right</a:t>
            </a:r>
            <a:r>
              <a:rPr lang="de-CH" sz="4000">
                <a:solidFill>
                  <a:schemeClr val="bg1"/>
                </a:solidFill>
              </a:rPr>
              <a:t> in MS Teams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27F817B-46A7-417A-B4DB-0322ACE017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604"/>
          <a:stretch/>
        </p:blipFill>
        <p:spPr>
          <a:xfrm>
            <a:off x="8672305" y="1395603"/>
            <a:ext cx="3288973" cy="516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60300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AFDF9D-2620-408B-83EE-C4E4F6198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1872" y="797652"/>
            <a:ext cx="4480560" cy="731520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Authentication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EB503-D7BA-4CAC-A95B-F111DE234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1872" y="1952843"/>
            <a:ext cx="4480560" cy="3664650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2400"/>
              <a:t>Proving the user</a:t>
            </a:r>
          </a:p>
          <a:p>
            <a:r>
              <a:rPr lang="en-US" sz="2400"/>
              <a:t>Both Azure SQL and MI supports</a:t>
            </a:r>
          </a:p>
          <a:p>
            <a:pPr lvl="1"/>
            <a:r>
              <a:rPr lang="en-US" sz="2400"/>
              <a:t>SQL Auth</a:t>
            </a:r>
          </a:p>
          <a:p>
            <a:pPr lvl="1"/>
            <a:r>
              <a:rPr lang="en-US" sz="2400"/>
              <a:t>Azure AD Auth</a:t>
            </a:r>
          </a:p>
          <a:p>
            <a:r>
              <a:rPr lang="en-US" sz="2400"/>
              <a:t>MFA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837774-BA3D-49C3-8BE6-6E04548C63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35473" y="797652"/>
            <a:ext cx="4480560" cy="731520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Authorization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7C1222-B28C-4223-9A85-AE0B5FC7B3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1952843"/>
            <a:ext cx="4480560" cy="3664650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2400"/>
              <a:t>Controlling access to resources</a:t>
            </a:r>
          </a:p>
          <a:p>
            <a:r>
              <a:rPr lang="en-US" sz="2400"/>
              <a:t>Both Azure SQL and MI supports</a:t>
            </a:r>
          </a:p>
          <a:p>
            <a:pPr lvl="1"/>
            <a:r>
              <a:rPr lang="en-US" sz="2400"/>
              <a:t>Database roles </a:t>
            </a:r>
          </a:p>
          <a:p>
            <a:pPr lvl="1"/>
            <a:r>
              <a:rPr lang="en-US" sz="2400"/>
              <a:t>Custom roles</a:t>
            </a:r>
          </a:p>
          <a:p>
            <a:r>
              <a:rPr lang="en-US" sz="2400"/>
              <a:t>Row-level security</a:t>
            </a:r>
          </a:p>
        </p:txBody>
      </p:sp>
    </p:spTree>
    <p:extLst>
      <p:ext uri="{BB962C8B-B14F-4D97-AF65-F5344CB8AC3E}">
        <p14:creationId xmlns:p14="http://schemas.microsoft.com/office/powerpoint/2010/main" val="955196657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07689-8425-FEB3-547E-44ABEC544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rebuchet MS"/>
              </a:rPr>
              <a:t>RBAC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3C6D0-7FC5-9489-2A73-11D205FBE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641" y="1562342"/>
            <a:ext cx="10571870" cy="461779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Trebuchet MS"/>
              </a:rPr>
              <a:t>⋆ What can and cannot be done to the resources?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Trebuchet MS"/>
              </a:rPr>
              <a:t>⋆ Owner - I can do everything (read, modify and assign)</a:t>
            </a:r>
          </a:p>
          <a:p>
            <a:pPr marL="0" indent="0">
              <a:buNone/>
            </a:pPr>
            <a:r>
              <a:rPr lang="en-US" dirty="0">
                <a:latin typeface="Trebuchet MS"/>
              </a:rPr>
              <a:t>⋆ Contributor - I can read and modify but not assign</a:t>
            </a:r>
          </a:p>
          <a:p>
            <a:pPr marL="0" indent="0">
              <a:buNone/>
            </a:pPr>
            <a:r>
              <a:rPr lang="en-US" dirty="0">
                <a:latin typeface="Trebuchet MS"/>
              </a:rPr>
              <a:t>⋆ Reader - I can only read</a:t>
            </a:r>
          </a:p>
          <a:p>
            <a:pPr marL="0" indent="0">
              <a:buNone/>
            </a:pPr>
            <a:r>
              <a:rPr lang="en-US" dirty="0">
                <a:latin typeface="Trebuchet MS"/>
              </a:rPr>
              <a:t>⋆ Permissions to subscriptions, resource groups and resources. Can be inherited. 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295671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E99ED6D-365F-4CAE-942F-ECA78F74B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2F24F1-C1EF-471F-A19B-A340CE541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6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6C425C-3C64-47BA-B583-94D39B9B7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6568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3266C26-5179-DF59-A399-0F45281EDE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6337" y="623577"/>
            <a:ext cx="9770279" cy="5333662"/>
          </a:xfrm>
        </p:spPr>
      </p:pic>
    </p:spTree>
    <p:extLst>
      <p:ext uri="{BB962C8B-B14F-4D97-AF65-F5344CB8AC3E}">
        <p14:creationId xmlns:p14="http://schemas.microsoft.com/office/powerpoint/2010/main" val="2299090174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6">
            <a:extLst>
              <a:ext uri="{FF2B5EF4-FFF2-40B4-BE49-F238E27FC236}">
                <a16:creationId xmlns:a16="http://schemas.microsoft.com/office/drawing/2014/main" id="{C42F24F1-C1EF-471F-A19B-A340CE541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B69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E56C425C-3C64-47BA-B583-94D39B9B7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6568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Graphical user interface, application, email&#10;&#10;Description automatically generated">
            <a:extLst>
              <a:ext uri="{FF2B5EF4-FFF2-40B4-BE49-F238E27FC236}">
                <a16:creationId xmlns:a16="http://schemas.microsoft.com/office/drawing/2014/main" id="{56CB5F0D-E396-3B14-2219-DD75009DB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21" y="643467"/>
            <a:ext cx="1003795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6724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2F24F1-C1EF-471F-A19B-A340CE541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154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56C425C-3C64-47BA-B583-94D39B9B7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6568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744B88D-79B1-3E1C-8A1E-8A08E272F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21" y="643467"/>
            <a:ext cx="1003795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634476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C226-2519-4723-9B99-2CD8626A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393" y="1404102"/>
            <a:ext cx="9806095" cy="2428043"/>
          </a:xfrm>
        </p:spPr>
        <p:txBody>
          <a:bodyPr>
            <a:normAutofit/>
          </a:bodyPr>
          <a:lstStyle/>
          <a:p>
            <a:pPr algn="ctr"/>
            <a:r>
              <a:rPr lang="en-US" sz="6000" b="1"/>
              <a:t>Threat protection</a:t>
            </a:r>
          </a:p>
        </p:txBody>
      </p:sp>
    </p:spTree>
    <p:extLst>
      <p:ext uri="{BB962C8B-B14F-4D97-AF65-F5344CB8AC3E}">
        <p14:creationId xmlns:p14="http://schemas.microsoft.com/office/powerpoint/2010/main" val="907931159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A5260-DAA2-4608-A48A-A167BD179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379" y="723720"/>
            <a:ext cx="10326132" cy="5456418"/>
          </a:xfrm>
        </p:spPr>
        <p:txBody>
          <a:bodyPr/>
          <a:lstStyle/>
          <a:p>
            <a:pPr>
              <a:buClr>
                <a:schemeClr val="bg1"/>
              </a:buClr>
            </a:pPr>
            <a:r>
              <a:rPr lang="en-US"/>
              <a:t>SQL Auditing 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/>
              <a:t>Database activities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/>
              <a:t>Saved to Azure storage account</a:t>
            </a:r>
          </a:p>
          <a:p>
            <a:pPr>
              <a:buClr>
                <a:schemeClr val="bg1"/>
              </a:buClr>
            </a:pPr>
            <a:r>
              <a:rPr lang="en-US"/>
              <a:t>Microsoft Defender for SQL</a:t>
            </a:r>
          </a:p>
          <a:p>
            <a:pPr lvl="2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/>
              <a:t>Vulnerability assessment</a:t>
            </a:r>
          </a:p>
          <a:p>
            <a:pPr lvl="2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/>
              <a:t>Suspicious activity detection</a:t>
            </a:r>
          </a:p>
          <a:p>
            <a:pPr lvl="2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/>
              <a:t>Action steps to resolve the issue</a:t>
            </a:r>
          </a:p>
          <a:p>
            <a:pPr>
              <a:buClr>
                <a:schemeClr val="bg1"/>
              </a:buClr>
            </a:pPr>
            <a:r>
              <a:rPr lang="en-US"/>
              <a:t>Data Discovery and Classification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099435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C226-2519-4723-9B99-2CD8626A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393" y="1404102"/>
            <a:ext cx="9806095" cy="2428043"/>
          </a:xfrm>
        </p:spPr>
        <p:txBody>
          <a:bodyPr>
            <a:normAutofit/>
          </a:bodyPr>
          <a:lstStyle/>
          <a:p>
            <a:pPr algn="ctr"/>
            <a:r>
              <a:rPr lang="en-US" sz="6000" b="1"/>
              <a:t>Information protection</a:t>
            </a:r>
          </a:p>
        </p:txBody>
      </p:sp>
    </p:spTree>
    <p:extLst>
      <p:ext uri="{BB962C8B-B14F-4D97-AF65-F5344CB8AC3E}">
        <p14:creationId xmlns:p14="http://schemas.microsoft.com/office/powerpoint/2010/main" val="167776099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E420B-CE51-4492-9879-FE2C89F04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862" y="95323"/>
            <a:ext cx="9692640" cy="485676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Clr>
                <a:schemeClr val="bg1"/>
              </a:buClr>
            </a:pPr>
            <a:r>
              <a:rPr lang="en-US" sz="2400" i="0" dirty="0">
                <a:effectLst/>
                <a:latin typeface="Trebuchet MS"/>
                <a:cs typeface="Segoe UI"/>
              </a:rPr>
              <a:t>Transport Layer Security (Encryption-in-transit)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2400" dirty="0">
                <a:latin typeface="Trebuchet MS"/>
                <a:cs typeface="Segoe UI"/>
              </a:rPr>
              <a:t>        - cloud services and customers</a:t>
            </a:r>
            <a:endParaRPr lang="en-US" sz="2400">
              <a:latin typeface="Trebuchet MS"/>
              <a:cs typeface="Segoe UI"/>
            </a:endParaRPr>
          </a:p>
          <a:p>
            <a:pPr>
              <a:buClr>
                <a:schemeClr val="bg1"/>
              </a:buClr>
            </a:pPr>
            <a:r>
              <a:rPr lang="en-US" sz="2400" i="0" dirty="0">
                <a:effectLst/>
                <a:latin typeface="Trebuchet MS"/>
                <a:cs typeface="Segoe UI"/>
              </a:rPr>
              <a:t>Transparent Data Encryption (Encryption-at-rest)</a:t>
            </a:r>
          </a:p>
          <a:p>
            <a:pPr lvl="2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rebuchet MS"/>
                <a:cs typeface="Segoe UI"/>
              </a:rPr>
              <a:t>Certificate maintenance</a:t>
            </a:r>
          </a:p>
          <a:p>
            <a:pPr lvl="2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rebuchet MS"/>
                <a:cs typeface="Segoe UI"/>
              </a:rPr>
              <a:t>R</a:t>
            </a:r>
            <a:r>
              <a:rPr lang="en-US" b="0" i="0" dirty="0">
                <a:effectLst/>
                <a:latin typeface="Trebuchet MS"/>
                <a:cs typeface="Segoe UI"/>
              </a:rPr>
              <a:t>otation</a:t>
            </a:r>
            <a:r>
              <a:rPr lang="en-US" dirty="0">
                <a:latin typeface="Trebuchet MS"/>
                <a:cs typeface="Segoe UI"/>
              </a:rPr>
              <a:t> by Service</a:t>
            </a:r>
          </a:p>
          <a:p>
            <a:pPr lvl="2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i="0" dirty="0">
                <a:effectLst/>
                <a:latin typeface="Trebuchet MS"/>
                <a:cs typeface="Segoe UI"/>
              </a:rPr>
              <a:t>Key management – Azure Key Vault</a:t>
            </a:r>
          </a:p>
          <a:p>
            <a:pPr algn="l">
              <a:buClr>
                <a:schemeClr val="bg1"/>
              </a:buClr>
            </a:pPr>
            <a:r>
              <a:rPr lang="en-US" sz="2400" i="0" dirty="0">
                <a:effectLst/>
                <a:latin typeface="Trebuchet MS"/>
                <a:cs typeface="Segoe UI"/>
              </a:rPr>
              <a:t>Always Encrypted (Encryption-in-use)</a:t>
            </a:r>
          </a:p>
          <a:p>
            <a:pPr>
              <a:buClr>
                <a:schemeClr val="bg1"/>
              </a:buClr>
            </a:pPr>
            <a:r>
              <a:rPr lang="en-US" sz="2400" dirty="0">
                <a:latin typeface="Trebuchet MS"/>
                <a:cs typeface="Segoe UI"/>
              </a:rPr>
              <a:t>encrypt data within client applications prior to storing it in Azure SQL Database</a:t>
            </a:r>
            <a:endParaRPr lang="en-US" sz="2400">
              <a:latin typeface="Trebuchet MS"/>
              <a:cs typeface="Segoe UI"/>
            </a:endParaRP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latin typeface="Trebuchet MS"/>
                <a:cs typeface="Segoe UI"/>
              </a:rPr>
              <a:t>Requirement: need to have access to </a:t>
            </a:r>
            <a:r>
              <a:rPr lang="en-US" sz="2400" b="0" i="0" dirty="0">
                <a:effectLst/>
                <a:latin typeface="Trebuchet MS"/>
                <a:cs typeface="Segoe UI"/>
              </a:rPr>
              <a:t>encryption key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latin typeface="Trebuchet MS"/>
                <a:cs typeface="Segoe UI"/>
              </a:rPr>
              <a:t>Stored in Key vault</a:t>
            </a:r>
          </a:p>
          <a:p>
            <a:pPr>
              <a:buClr>
                <a:schemeClr val="bg1"/>
              </a:buClr>
            </a:pPr>
            <a:r>
              <a:rPr lang="en-US" sz="2400" i="0" dirty="0">
                <a:effectLst/>
                <a:latin typeface="Trebuchet MS"/>
                <a:cs typeface="Segoe UI"/>
              </a:rPr>
              <a:t>Dynamic Data Masking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latin typeface="Trebuchet MS"/>
                <a:cs typeface="Segoe UI"/>
              </a:rPr>
              <a:t>Masking sensitive data</a:t>
            </a:r>
            <a:endParaRPr lang="en-US" sz="2400">
              <a:latin typeface="Trebuchet MS"/>
              <a:cs typeface="Segoe UI"/>
            </a:endParaRPr>
          </a:p>
          <a:p>
            <a:pPr marL="274320" lvl="1" indent="0">
              <a:buNone/>
            </a:pPr>
            <a:endParaRPr lang="en-US" sz="1200" i="1" dirty="0">
              <a:latin typeface="Trebuchet MS"/>
              <a:cs typeface="Segoe UI"/>
            </a:endParaRPr>
          </a:p>
          <a:p>
            <a:pPr marL="274320" lvl="1" indent="0">
              <a:buNone/>
            </a:pPr>
            <a:r>
              <a:rPr lang="en-US" sz="1200" i="1" dirty="0">
                <a:latin typeface="Trebuchet MS"/>
                <a:cs typeface="Segoe UI"/>
              </a:rPr>
              <a:t>Source: https://docs.microsoft.com/en-us/azure/security/fundamentals/encryption-overview</a:t>
            </a:r>
            <a:endParaRPr lang="en-US" sz="1200" i="1" dirty="0"/>
          </a:p>
          <a:p>
            <a:pPr lvl="1">
              <a:buClr>
                <a:schemeClr val="bg1"/>
              </a:buClr>
            </a:pPr>
            <a:endParaRPr lang="en-US" sz="1200" i="0" dirty="0"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Clr>
                <a:srgbClr val="FFFFFF"/>
              </a:buClr>
            </a:pP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800"/>
          </a:p>
          <a:p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632140095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C226-2519-4723-9B99-2CD8626A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393" y="1404102"/>
            <a:ext cx="9806095" cy="2428043"/>
          </a:xfrm>
        </p:spPr>
        <p:txBody>
          <a:bodyPr>
            <a:normAutofit/>
          </a:bodyPr>
          <a:lstStyle/>
          <a:p>
            <a:pPr algn="ctr"/>
            <a:r>
              <a:rPr lang="en-US" sz="6000" b="1"/>
              <a:t>Create Azure SQL DB</a:t>
            </a:r>
          </a:p>
        </p:txBody>
      </p:sp>
    </p:spTree>
    <p:extLst>
      <p:ext uri="{BB962C8B-B14F-4D97-AF65-F5344CB8AC3E}">
        <p14:creationId xmlns:p14="http://schemas.microsoft.com/office/powerpoint/2010/main" val="372041007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558DFF-0BC2-41DA-B8A3-90699DC1D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323372"/>
            <a:ext cx="7228985" cy="52739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CH"/>
          </a:p>
          <a:p>
            <a:pPr marL="0" indent="0">
              <a:buNone/>
            </a:pPr>
            <a:endParaRPr lang="de-CH"/>
          </a:p>
          <a:p>
            <a:endParaRPr lang="de-CH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ABCFFC57-2D1D-35B6-99D8-2EB103115AC3}"/>
              </a:ext>
            </a:extLst>
          </p:cNvPr>
          <p:cNvSpPr txBox="1">
            <a:spLocks/>
          </p:cNvSpPr>
          <p:nvPr/>
        </p:nvSpPr>
        <p:spPr>
          <a:xfrm>
            <a:off x="1261872" y="1323372"/>
            <a:ext cx="7886482" cy="5273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3200" kern="1200" spc="10" baseline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800" kern="120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EF6AD15-57DE-10EA-FA02-554111678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51" y="451306"/>
            <a:ext cx="3778444" cy="21591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D21728-6E54-C5F5-1965-8EEBD4AEAD65}"/>
              </a:ext>
            </a:extLst>
          </p:cNvPr>
          <p:cNvSpPr txBox="1"/>
          <p:nvPr/>
        </p:nvSpPr>
        <p:spPr>
          <a:xfrm>
            <a:off x="4744998" y="523103"/>
            <a:ext cx="7311075" cy="618630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rebuchet MS"/>
              </a:rPr>
              <a:t>Deepthi </a:t>
            </a:r>
            <a:r>
              <a:rPr lang="en-US" sz="4000" dirty="0" err="1">
                <a:solidFill>
                  <a:schemeClr val="bg1"/>
                </a:solidFill>
                <a:latin typeface="Trebuchet MS"/>
              </a:rPr>
              <a:t>Goguri</a:t>
            </a:r>
            <a:endParaRPr lang="en-US" sz="4000">
              <a:solidFill>
                <a:schemeClr val="bg1"/>
              </a:solidFill>
              <a:latin typeface="Trebuchet MS"/>
            </a:endParaRPr>
          </a:p>
          <a:p>
            <a:endParaRPr lang="en-US" sz="2800" dirty="0">
              <a:solidFill>
                <a:schemeClr val="bg1"/>
              </a:solidFill>
              <a:latin typeface="Trebuchet MS"/>
            </a:endParaRPr>
          </a:p>
          <a:p>
            <a:r>
              <a:rPr lang="en-US" sz="2800" dirty="0">
                <a:solidFill>
                  <a:schemeClr val="bg1"/>
                </a:solidFill>
                <a:latin typeface="Trebuchet MS"/>
              </a:rPr>
              <a:t>DBA</a:t>
            </a:r>
          </a:p>
          <a:p>
            <a:r>
              <a:rPr lang="en-US" sz="2800" dirty="0">
                <a:solidFill>
                  <a:schemeClr val="bg1"/>
                </a:solidFill>
                <a:latin typeface="Trebuchet MS"/>
                <a:ea typeface="+mn-lt"/>
                <a:cs typeface="+mn-lt"/>
              </a:rPr>
              <a:t>MCT/MCSE</a:t>
            </a:r>
            <a:endParaRPr lang="en-US" dirty="0">
              <a:solidFill>
                <a:schemeClr val="bg1"/>
              </a:solidFill>
              <a:latin typeface="Trebuchet MS"/>
            </a:endParaRPr>
          </a:p>
          <a:p>
            <a:r>
              <a:rPr lang="en-US" sz="2800" dirty="0">
                <a:solidFill>
                  <a:schemeClr val="bg1"/>
                </a:solidFill>
                <a:latin typeface="Trebuchet MS"/>
              </a:rPr>
              <a:t>Masters in Computer Technology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  <a:latin typeface="Trebuchet MS"/>
              </a:rPr>
              <a:t>Organizer: </a:t>
            </a:r>
          </a:p>
          <a:p>
            <a:r>
              <a:rPr lang="en-US" sz="2800" dirty="0">
                <a:solidFill>
                  <a:schemeClr val="bg1"/>
                </a:solidFill>
                <a:latin typeface="Trebuchet MS"/>
              </a:rPr>
              <a:t>DEI user group</a:t>
            </a:r>
            <a:endParaRPr lang="en-US" sz="2800" dirty="0">
              <a:solidFill>
                <a:schemeClr val="bg1"/>
              </a:solidFill>
              <a:latin typeface="Century Schoolbook"/>
            </a:endParaRPr>
          </a:p>
          <a:p>
            <a:r>
              <a:rPr lang="en-US" sz="2800" dirty="0">
                <a:solidFill>
                  <a:schemeClr val="bg1"/>
                </a:solidFill>
                <a:latin typeface="Trebuchet MS"/>
              </a:rPr>
              <a:t>Microsoft Data and AI South Florida user group</a:t>
            </a:r>
            <a:endParaRPr lang="en-US" sz="2800" dirty="0">
              <a:solidFill>
                <a:schemeClr val="bg1"/>
              </a:solidFill>
              <a:latin typeface="Century Schoolbook"/>
            </a:endParaRPr>
          </a:p>
          <a:p>
            <a:r>
              <a:rPr lang="en-US" sz="2800" dirty="0">
                <a:solidFill>
                  <a:schemeClr val="bg1"/>
                </a:solidFill>
                <a:latin typeface="Trebuchet MS"/>
              </a:rPr>
              <a:t>WIT user group Volunteer</a:t>
            </a:r>
          </a:p>
          <a:p>
            <a:r>
              <a:rPr lang="en-US" sz="2800" dirty="0">
                <a:solidFill>
                  <a:schemeClr val="bg1"/>
                </a:solidFill>
                <a:latin typeface="Trebuchet MS"/>
              </a:rPr>
              <a:t>Love Arts, crafts and plants</a:t>
            </a:r>
          </a:p>
          <a:p>
            <a:endParaRPr lang="en-US" sz="2800">
              <a:solidFill>
                <a:schemeClr val="bg1"/>
              </a:solidFill>
              <a:latin typeface="Trebuchet MS"/>
            </a:endParaRPr>
          </a:p>
          <a:p>
            <a:endParaRPr lang="en-US" sz="2400">
              <a:solidFill>
                <a:schemeClr val="bg1"/>
              </a:solidFill>
              <a:latin typeface="Trebuchet MS"/>
            </a:endParaRPr>
          </a:p>
          <a:p>
            <a:r>
              <a:rPr lang="en-US" sz="2400" dirty="0">
                <a:solidFill>
                  <a:schemeClr val="bg1"/>
                </a:solidFill>
                <a:latin typeface="Trebuchet MS"/>
              </a:rPr>
              <a:t>                  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B60C47E-3266-7BAB-4B3F-D7A77FD84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94" y="5829026"/>
            <a:ext cx="962025" cy="86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65C865-A14A-F5E7-DC23-F0BDAABDCE17}"/>
              </a:ext>
            </a:extLst>
          </p:cNvPr>
          <p:cNvSpPr txBox="1"/>
          <p:nvPr/>
        </p:nvSpPr>
        <p:spPr>
          <a:xfrm>
            <a:off x="1120346" y="5955957"/>
            <a:ext cx="322923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FFFF"/>
                </a:solidFill>
                <a:latin typeface="Trebuchet MS"/>
              </a:rPr>
              <a:t>@dbanuggets</a:t>
            </a:r>
            <a:endParaRPr lang="en-US" sz="2800"/>
          </a:p>
        </p:txBody>
      </p:sp>
      <p:pic>
        <p:nvPicPr>
          <p:cNvPr id="14" name="Picture 8" descr="Icon&#10;&#10;Description automatically generated">
            <a:extLst>
              <a:ext uri="{FF2B5EF4-FFF2-40B4-BE49-F238E27FC236}">
                <a16:creationId xmlns:a16="http://schemas.microsoft.com/office/drawing/2014/main" id="{6E8EC2CB-F5FC-1DC0-898B-5316E0BC6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303" y="5751919"/>
            <a:ext cx="956069" cy="94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393FFB4-58A3-D8B3-1E64-7FF7FFA0E5F6}"/>
              </a:ext>
            </a:extLst>
          </p:cNvPr>
          <p:cNvSpPr txBox="1"/>
          <p:nvPr/>
        </p:nvSpPr>
        <p:spPr>
          <a:xfrm>
            <a:off x="4699687" y="6034216"/>
            <a:ext cx="690742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FFFFFF"/>
                </a:solidFill>
                <a:latin typeface="Trebuchet MS"/>
              </a:rPr>
              <a:t>https://www.linkedin.com/in/deepthigoguri/</a:t>
            </a:r>
            <a:endParaRPr lang="en-US" sz="2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Freihand 8">
                <a:extLst>
                  <a:ext uri="{FF2B5EF4-FFF2-40B4-BE49-F238E27FC236}">
                    <a16:creationId xmlns:a16="http://schemas.microsoft.com/office/drawing/2014/main" id="{580591AF-D3BD-4881-0915-D4B76D56B9ED}"/>
                  </a:ext>
                </a:extLst>
              </p14:cNvPr>
              <p14:cNvContentPartPr/>
              <p14:nvPr/>
            </p14:nvContentPartPr>
            <p14:xfrm rot="10680000">
              <a:off x="4046570" y="195340"/>
              <a:ext cx="1071547" cy="509556"/>
            </p14:xfrm>
          </p:contentPart>
        </mc:Choice>
        <mc:Fallback xmlns="">
          <p:pic>
            <p:nvPicPr>
              <p:cNvPr id="17" name="Freihand 8">
                <a:extLst>
                  <a:ext uri="{FF2B5EF4-FFF2-40B4-BE49-F238E27FC236}">
                    <a16:creationId xmlns:a16="http://schemas.microsoft.com/office/drawing/2014/main" id="{580591AF-D3BD-4881-0915-D4B76D56B9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 rot="10680000">
                <a:off x="4028573" y="177347"/>
                <a:ext cx="1107181" cy="5451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3006745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305C46-F5D4-4434-8E3A-CC9373B45C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36"/>
          <a:stretch/>
        </p:blipFill>
        <p:spPr>
          <a:xfrm>
            <a:off x="142746" y="269966"/>
            <a:ext cx="11906509" cy="658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49091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E751CA-4BA8-43C1-96B8-0BDFDAFD1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379"/>
            <a:ext cx="12192000" cy="662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920473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FCB824-BDEE-4395-9FBD-B8F24ABF7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987" y="0"/>
            <a:ext cx="97860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06768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17DEF8-51E7-41B9-9065-188F7EA3B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509"/>
            <a:ext cx="12192000" cy="67449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A47D7B-C271-4CC8-B86B-DC0280A415E5}"/>
              </a:ext>
            </a:extLst>
          </p:cNvPr>
          <p:cNvSpPr txBox="1"/>
          <p:nvPr/>
        </p:nvSpPr>
        <p:spPr>
          <a:xfrm>
            <a:off x="63690" y="6300716"/>
            <a:ext cx="837063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643688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B4FD15-E044-4F83-AE8E-FA030317E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010"/>
            <a:ext cx="12192000" cy="671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307818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02B5EF-24DE-47EC-BCB3-7BA2C5FEF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970"/>
            <a:ext cx="12192000" cy="662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32288"/>
      </p:ext>
    </p:extLst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87DBA2-BDE5-41B7-9E98-51A89D6EE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078"/>
            <a:ext cx="12192000" cy="664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134052"/>
      </p:ext>
    </p:extLst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A3D7E4-46A9-4B18-BB33-3E574FA10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972"/>
            <a:ext cx="12192000" cy="6748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79629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D972C2-72BC-43F1-BBAC-BC788E5A4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206" y="1804436"/>
            <a:ext cx="7845471" cy="12383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286057-1C89-4213-9BEE-C8C48EA34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518"/>
            <a:ext cx="12192000" cy="67249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1914CF-F4B1-423C-89F5-A836C5B72E57}"/>
              </a:ext>
            </a:extLst>
          </p:cNvPr>
          <p:cNvSpPr txBox="1"/>
          <p:nvPr/>
        </p:nvSpPr>
        <p:spPr>
          <a:xfrm>
            <a:off x="31846" y="6337109"/>
            <a:ext cx="1064525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043964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CBB1B0-CEC3-4015-8ADF-60BD5395A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40"/>
            <a:ext cx="12192000" cy="680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7029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5674AE-FC5E-453F-B020-A7AD80E86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Kay Sauter </a:t>
            </a:r>
            <a:r>
              <a:rPr lang="de-CH" sz="4000"/>
              <a:t>(He/</a:t>
            </a:r>
            <a:r>
              <a:rPr lang="de-CH" sz="4000" err="1"/>
              <a:t>Him</a:t>
            </a:r>
            <a:r>
              <a:rPr lang="de-CH" sz="4000"/>
              <a:t>)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558DFF-0BC2-41DA-B8A3-90699DC1D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323372"/>
            <a:ext cx="7886482" cy="5273981"/>
          </a:xfrm>
        </p:spPr>
        <p:txBody>
          <a:bodyPr>
            <a:normAutofit/>
          </a:bodyPr>
          <a:lstStyle/>
          <a:p>
            <a:r>
              <a:rPr lang="de-CH"/>
              <a:t>Data Engineer</a:t>
            </a:r>
          </a:p>
          <a:p>
            <a:r>
              <a:rPr lang="de-CH"/>
              <a:t>Working with </a:t>
            </a:r>
            <a:r>
              <a:rPr lang="de-CH" err="1"/>
              <a:t>data</a:t>
            </a:r>
            <a:r>
              <a:rPr lang="de-CH"/>
              <a:t> </a:t>
            </a:r>
            <a:r>
              <a:rPr lang="de-CH" err="1"/>
              <a:t>since</a:t>
            </a:r>
            <a:r>
              <a:rPr lang="de-CH"/>
              <a:t> 2008</a:t>
            </a:r>
          </a:p>
          <a:p>
            <a:r>
              <a:rPr lang="de-CH"/>
              <a:t>SQL Server, PBIRS &amp; Azure</a:t>
            </a:r>
          </a:p>
          <a:p>
            <a:r>
              <a:rPr lang="de-CH"/>
              <a:t>User Group Data TGIF </a:t>
            </a:r>
            <a:r>
              <a:rPr lang="de-CH" err="1"/>
              <a:t>founder</a:t>
            </a:r>
            <a:r>
              <a:rPr lang="de-CH"/>
              <a:t> &amp; </a:t>
            </a:r>
            <a:r>
              <a:rPr lang="de-CH" err="1"/>
              <a:t>leader</a:t>
            </a:r>
            <a:endParaRPr lang="de-CH"/>
          </a:p>
          <a:p>
            <a:r>
              <a:rPr lang="de-CH"/>
              <a:t>DATA BASH Conference </a:t>
            </a:r>
            <a:r>
              <a:rPr lang="de-CH" err="1"/>
              <a:t>organizer</a:t>
            </a:r>
            <a:endParaRPr lang="de-CH"/>
          </a:p>
          <a:p>
            <a:r>
              <a:rPr lang="de-CH" err="1"/>
              <a:t>Has</a:t>
            </a:r>
            <a:r>
              <a:rPr lang="de-CH"/>
              <a:t> </a:t>
            </a:r>
            <a:r>
              <a:rPr lang="de-CH" err="1"/>
              <a:t>bionic</a:t>
            </a:r>
            <a:r>
              <a:rPr lang="de-CH"/>
              <a:t> </a:t>
            </a:r>
            <a:r>
              <a:rPr lang="de-CH" err="1"/>
              <a:t>ears</a:t>
            </a:r>
            <a:r>
              <a:rPr lang="de-CH"/>
              <a:t> (</a:t>
            </a:r>
            <a:r>
              <a:rPr lang="de-CH" err="1"/>
              <a:t>Cochlear</a:t>
            </a:r>
            <a:r>
              <a:rPr lang="de-CH"/>
              <a:t> </a:t>
            </a:r>
            <a:r>
              <a:rPr lang="de-CH" err="1"/>
              <a:t>Implants</a:t>
            </a:r>
            <a:r>
              <a:rPr lang="de-CH"/>
              <a:t>)</a:t>
            </a:r>
          </a:p>
          <a:p>
            <a:pPr marL="0" indent="0">
              <a:buNone/>
            </a:pPr>
            <a:endParaRPr lang="de-CH"/>
          </a:p>
          <a:p>
            <a:pPr marL="0" indent="0">
              <a:buNone/>
            </a:pPr>
            <a:endParaRPr lang="de-CH"/>
          </a:p>
          <a:p>
            <a:endParaRPr lang="de-CH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20E702-2E3B-32EA-E6B4-7168D507FD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4326" y="414627"/>
            <a:ext cx="3778444" cy="215911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Freihand 8">
                <a:extLst>
                  <a:ext uri="{FF2B5EF4-FFF2-40B4-BE49-F238E27FC236}">
                    <a16:creationId xmlns:a16="http://schemas.microsoft.com/office/drawing/2014/main" id="{EBB2D0E2-7BAC-0CE1-3BF2-542E085E9AB7}"/>
                  </a:ext>
                </a:extLst>
              </p14:cNvPr>
              <p14:cNvContentPartPr/>
              <p14:nvPr/>
            </p14:nvContentPartPr>
            <p14:xfrm>
              <a:off x="4801337" y="1028974"/>
              <a:ext cx="3464640" cy="645480"/>
            </p14:xfrm>
          </p:contentPart>
        </mc:Choice>
        <mc:Fallback xmlns="">
          <p:pic>
            <p:nvPicPr>
              <p:cNvPr id="9" name="Freihand 8">
                <a:extLst>
                  <a:ext uri="{FF2B5EF4-FFF2-40B4-BE49-F238E27FC236}">
                    <a16:creationId xmlns:a16="http://schemas.microsoft.com/office/drawing/2014/main" id="{EBB2D0E2-7BAC-0CE1-3BF2-542E085E9AB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83337" y="1010974"/>
                <a:ext cx="3500280" cy="681120"/>
              </a:xfrm>
              <a:prstGeom prst="rect">
                <a:avLst/>
              </a:prstGeom>
            </p:spPr>
          </p:pic>
        </mc:Fallback>
      </mc:AlternateContent>
      <p:pic>
        <p:nvPicPr>
          <p:cNvPr id="3074" name="Picture 2">
            <a:extLst>
              <a:ext uri="{FF2B5EF4-FFF2-40B4-BE49-F238E27FC236}">
                <a16:creationId xmlns:a16="http://schemas.microsoft.com/office/drawing/2014/main" id="{E1ACC3D2-C222-F3B8-F210-A43BA063A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94" y="5829026"/>
            <a:ext cx="962025" cy="86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6C29198-9637-5C17-D8E4-A2FE9CF0AF66}"/>
              </a:ext>
            </a:extLst>
          </p:cNvPr>
          <p:cNvSpPr txBox="1"/>
          <p:nvPr/>
        </p:nvSpPr>
        <p:spPr>
          <a:xfrm>
            <a:off x="1175032" y="5970025"/>
            <a:ext cx="20297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800" spc="10">
                <a:solidFill>
                  <a:schemeClr val="bg1"/>
                </a:solidFill>
                <a:latin typeface="Trebuchet MS" panose="020B0603020202020204" pitchFamily="34" charset="0"/>
              </a:rPr>
              <a:t>@kaysauter</a:t>
            </a:r>
            <a:endParaRPr lang="en-US" sz="2800" spc="1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48CAB613-22D4-9CD0-2B4E-0D66931EA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833" y="5698374"/>
            <a:ext cx="1013733" cy="1013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686E167-A49C-ACDA-C4FF-CCF2ACE4BFB6}"/>
              </a:ext>
            </a:extLst>
          </p:cNvPr>
          <p:cNvSpPr txBox="1"/>
          <p:nvPr/>
        </p:nvSpPr>
        <p:spPr>
          <a:xfrm>
            <a:off x="4587719" y="5922172"/>
            <a:ext cx="6833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pc="10">
                <a:solidFill>
                  <a:schemeClr val="bg1"/>
                </a:solidFill>
                <a:latin typeface="Trebuchet MS" panose="020B0603020202020204" pitchFamily="34" charset="0"/>
              </a:rPr>
              <a:t>https://www.linkedin.com/in/kaysauter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742804045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3BBF4D-F416-47C5-A913-BFF38383B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" y="0"/>
            <a:ext cx="121831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955034"/>
      </p:ext>
    </p:extLst>
  </p:cSld>
  <p:clrMapOvr>
    <a:masterClrMapping/>
  </p:clrMapOvr>
  <p:transition spd="slow">
    <p:push dir="u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421F39-CC05-4A19-B8DC-0446712AB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083"/>
            <a:ext cx="12192000" cy="666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919052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8748B-FF02-4A23-A7BE-14E48F27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818"/>
            <a:ext cx="12192000" cy="666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08853"/>
      </p:ext>
    </p:extLst>
  </p:cSld>
  <p:clrMapOvr>
    <a:masterClrMapping/>
  </p:clrMapOvr>
  <p:transition spd="slow">
    <p:push dir="u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7F24A8-D970-4C25-BE41-A1A38B990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754"/>
            <a:ext cx="12192000" cy="667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10222"/>
      </p:ext>
    </p:extLst>
  </p:cSld>
  <p:clrMapOvr>
    <a:masterClrMapping/>
  </p:clrMapOvr>
  <p:transition spd="slow">
    <p:push dir="u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E3AE22-232B-4321-8149-40EB0D449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68"/>
            <a:ext cx="12192000" cy="660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007739"/>
      </p:ext>
    </p:extLst>
  </p:cSld>
  <p:clrMapOvr>
    <a:masterClrMapping/>
  </p:clrMapOvr>
  <p:transition spd="slow">
    <p:push dir="u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47EA8A-2798-4C93-9807-059209C22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966"/>
            <a:ext cx="12192000" cy="666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16171"/>
      </p:ext>
    </p:extLst>
  </p:cSld>
  <p:clrMapOvr>
    <a:masterClrMapping/>
  </p:clrMapOvr>
  <p:transition spd="slow">
    <p:push dir="u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F2C250-F478-4F7D-BB36-C1606F456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339"/>
            <a:ext cx="12192000" cy="662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236148"/>
      </p:ext>
    </p:extLst>
  </p:cSld>
  <p:clrMapOvr>
    <a:masterClrMapping/>
  </p:clrMapOvr>
  <p:transition spd="slow">
    <p:push dir="u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C92D02-DBEE-4E9F-820A-AD1E11DA7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7710"/>
            <a:ext cx="12192000" cy="500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243998"/>
      </p:ext>
    </p:extLst>
  </p:cSld>
  <p:clrMapOvr>
    <a:masterClrMapping/>
  </p:clrMapOvr>
  <p:transition spd="slow">
    <p:push dir="u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3BD0E4-4F2B-4F7C-9793-C4F1763FD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267"/>
            <a:ext cx="12192000" cy="669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376262"/>
      </p:ext>
    </p:extLst>
  </p:cSld>
  <p:clrMapOvr>
    <a:masterClrMapping/>
  </p:clrMapOvr>
  <p:transition spd="slow">
    <p:push dir="u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C0623B-DEB5-44C8-813A-96094551F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650" y="1727689"/>
            <a:ext cx="6012701" cy="340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15716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92F7F-F08A-4EBA-854C-8D9B54436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sz="4800"/>
              <a:t>🤔 </a:t>
            </a:r>
            <a:r>
              <a:rPr lang="de-CH" sz="4800" err="1"/>
              <a:t>Why</a:t>
            </a:r>
            <a:r>
              <a:rPr lang="de-CH" sz="4800"/>
              <a:t>	 		</a:t>
            </a:r>
          </a:p>
          <a:p>
            <a:pPr marL="0" indent="0">
              <a:buNone/>
            </a:pPr>
            <a:r>
              <a:rPr lang="de-CH" sz="4800"/>
              <a:t>👩‍💻 </a:t>
            </a:r>
            <a:r>
              <a:rPr lang="de-CH" sz="4800" err="1"/>
              <a:t>How</a:t>
            </a:r>
            <a:endParaRPr lang="de-CH" sz="4800"/>
          </a:p>
          <a:p>
            <a:pPr marL="0" indent="0">
              <a:buNone/>
            </a:pPr>
            <a:r>
              <a:rPr lang="de-CH" sz="4800"/>
              <a:t>ℹ️ </a:t>
            </a:r>
            <a:r>
              <a:rPr lang="de-CH" sz="4800" err="1"/>
              <a:t>Tips</a:t>
            </a:r>
            <a:r>
              <a:rPr lang="de-CH" sz="4800"/>
              <a:t>	</a:t>
            </a:r>
          </a:p>
          <a:p>
            <a:endParaRPr lang="de-CH"/>
          </a:p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90377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B47649-2C73-48A2-ABFE-49E40715C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227" y="688495"/>
            <a:ext cx="6700072" cy="583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90377"/>
      </p:ext>
    </p:extLst>
  </p:cSld>
  <p:clrMapOvr>
    <a:masterClrMapping/>
  </p:clrMapOvr>
  <p:transition spd="slow">
    <p:push dir="u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Move Databases </a:t>
            </a:r>
            <a:r>
              <a:rPr lang="de-CH" err="1"/>
              <a:t>to</a:t>
            </a:r>
            <a:r>
              <a:rPr lang="de-CH"/>
              <a:t> Azure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92F7F-F08A-4EBA-854C-8D9B54436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err="1"/>
              <a:t>Several</a:t>
            </a:r>
            <a:r>
              <a:rPr lang="de-CH"/>
              <a:t> </a:t>
            </a:r>
            <a:r>
              <a:rPr lang="de-CH" err="1"/>
              <a:t>possiblities</a:t>
            </a:r>
            <a:endParaRPr lang="de-CH"/>
          </a:p>
          <a:p>
            <a:pPr lvl="1"/>
            <a:r>
              <a:rPr lang="de-CH" err="1"/>
              <a:t>Manually</a:t>
            </a:r>
            <a:r>
              <a:rPr lang="de-CH"/>
              <a:t> with Azure Data Studio</a:t>
            </a:r>
          </a:p>
          <a:p>
            <a:pPr lvl="2"/>
            <a:r>
              <a:rPr lang="de-CH"/>
              <a:t>Online (minimal </a:t>
            </a:r>
            <a:r>
              <a:rPr lang="de-CH" err="1"/>
              <a:t>downtime</a:t>
            </a:r>
            <a:r>
              <a:rPr lang="de-CH"/>
              <a:t>)</a:t>
            </a:r>
          </a:p>
          <a:p>
            <a:pPr lvl="2"/>
            <a:r>
              <a:rPr lang="de-CH"/>
              <a:t>Offline (</a:t>
            </a:r>
            <a:r>
              <a:rPr lang="de-CH" err="1"/>
              <a:t>downtime</a:t>
            </a:r>
            <a:r>
              <a:rPr lang="de-CH"/>
              <a:t> </a:t>
            </a:r>
            <a:r>
              <a:rPr lang="de-CH" err="1"/>
              <a:t>is</a:t>
            </a:r>
            <a:r>
              <a:rPr lang="de-CH"/>
              <a:t> not a </a:t>
            </a:r>
            <a:r>
              <a:rPr lang="de-CH" err="1"/>
              <a:t>consideration</a:t>
            </a:r>
            <a:r>
              <a:rPr lang="de-CH"/>
              <a:t>)</a:t>
            </a:r>
          </a:p>
          <a:p>
            <a:pPr lvl="1"/>
            <a:r>
              <a:rPr lang="de-CH"/>
              <a:t>Scripting with PowerShell (still in </a:t>
            </a:r>
            <a:r>
              <a:rPr lang="de-CH" err="1"/>
              <a:t>preview</a:t>
            </a:r>
            <a:r>
              <a:rPr lang="de-CH"/>
              <a:t>)</a:t>
            </a:r>
          </a:p>
          <a:p>
            <a:pPr lvl="2"/>
            <a:r>
              <a:rPr lang="de-CH"/>
              <a:t>Online (minimal </a:t>
            </a:r>
            <a:r>
              <a:rPr lang="de-CH" err="1"/>
              <a:t>downtime</a:t>
            </a:r>
            <a:r>
              <a:rPr lang="de-CH"/>
              <a:t>)</a:t>
            </a:r>
          </a:p>
          <a:p>
            <a:pPr lvl="2"/>
            <a:r>
              <a:rPr lang="de-CH"/>
              <a:t>Offline (</a:t>
            </a:r>
            <a:r>
              <a:rPr lang="de-CH" err="1"/>
              <a:t>downtime</a:t>
            </a:r>
            <a:r>
              <a:rPr lang="de-CH"/>
              <a:t> </a:t>
            </a:r>
            <a:r>
              <a:rPr lang="de-CH" err="1"/>
              <a:t>is</a:t>
            </a:r>
            <a:r>
              <a:rPr lang="de-CH"/>
              <a:t> not a </a:t>
            </a:r>
            <a:r>
              <a:rPr lang="de-CH" err="1"/>
              <a:t>consideration</a:t>
            </a:r>
            <a:r>
              <a:rPr lang="de-CH"/>
              <a:t>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BE91004-232F-0AF0-3F48-18C7DC1BEA06}"/>
              </a:ext>
            </a:extLst>
          </p:cNvPr>
          <p:cNvSpPr txBox="1"/>
          <p:nvPr/>
        </p:nvSpPr>
        <p:spPr>
          <a:xfrm>
            <a:off x="326571" y="6304204"/>
            <a:ext cx="1175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spc="-5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rPr>
              <a:t>Source:</a:t>
            </a:r>
            <a:endParaRPr lang="en-US" sz="2400" spc="-50">
              <a:solidFill>
                <a:schemeClr val="bg1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54608232"/>
      </p:ext>
    </p:extLst>
  </p:cSld>
  <p:clrMapOvr>
    <a:masterClrMapping/>
  </p:clrMapOvr>
  <p:transition spd="slow">
    <p:push dir="u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Move Databases </a:t>
            </a:r>
            <a:r>
              <a:rPr lang="de-CH" err="1"/>
              <a:t>to</a:t>
            </a:r>
            <a:r>
              <a:rPr lang="de-CH"/>
              <a:t> Azure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92F7F-F08A-4EBA-854C-8D9B54436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Do assessments first to check if databases are eligible for its place</a:t>
            </a:r>
          </a:p>
          <a:p>
            <a:r>
              <a:rPr lang="en-US"/>
              <a:t>ADS and scripting path PowerShell/CLI are for scaled migrations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BE91004-232F-0AF0-3F48-18C7DC1BEA06}"/>
              </a:ext>
            </a:extLst>
          </p:cNvPr>
          <p:cNvSpPr txBox="1"/>
          <p:nvPr/>
        </p:nvSpPr>
        <p:spPr>
          <a:xfrm>
            <a:off x="326571" y="6304204"/>
            <a:ext cx="1175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spc="-5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rPr>
              <a:t>Source:</a:t>
            </a:r>
            <a:endParaRPr lang="en-US" sz="2400" spc="-50">
              <a:solidFill>
                <a:schemeClr val="bg1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60091812"/>
      </p:ext>
    </p:extLst>
  </p:cSld>
  <p:clrMapOvr>
    <a:masterClrMapping/>
  </p:clrMapOvr>
  <p:transition spd="slow">
    <p:push dir="u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Move Databases </a:t>
            </a:r>
            <a:r>
              <a:rPr lang="de-CH" err="1"/>
              <a:t>to</a:t>
            </a:r>
            <a:r>
              <a:rPr lang="de-CH"/>
              <a:t> Azure</a:t>
            </a:r>
            <a:endParaRPr lang="en-US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BE91004-232F-0AF0-3F48-18C7DC1BEA06}"/>
              </a:ext>
            </a:extLst>
          </p:cNvPr>
          <p:cNvSpPr txBox="1"/>
          <p:nvPr/>
        </p:nvSpPr>
        <p:spPr>
          <a:xfrm>
            <a:off x="326571" y="6304204"/>
            <a:ext cx="1175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spc="-5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rPr>
              <a:t>Source:</a:t>
            </a:r>
            <a:endParaRPr lang="en-US" sz="2400" spc="-50">
              <a:solidFill>
                <a:schemeClr val="bg1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0AFA9336-3E94-AF26-DBD1-6D68FDF850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9303" y="1729390"/>
            <a:ext cx="11477897" cy="4073972"/>
          </a:xfrm>
        </p:spPr>
      </p:pic>
    </p:spTree>
    <p:extLst>
      <p:ext uri="{BB962C8B-B14F-4D97-AF65-F5344CB8AC3E}">
        <p14:creationId xmlns:p14="http://schemas.microsoft.com/office/powerpoint/2010/main" val="3327170616"/>
      </p:ext>
    </p:extLst>
  </p:cSld>
  <p:clrMapOvr>
    <a:masterClrMapping/>
  </p:clrMapOvr>
  <p:transition spd="slow">
    <p:push dir="u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Move Databases </a:t>
            </a:r>
            <a:r>
              <a:rPr lang="de-CH" err="1"/>
              <a:t>to</a:t>
            </a:r>
            <a:r>
              <a:rPr lang="de-CH"/>
              <a:t> Azure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92F7F-F08A-4EBA-854C-8D9B54436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Its not just for SQL Server Databases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BE91004-232F-0AF0-3F48-18C7DC1BEA06}"/>
              </a:ext>
            </a:extLst>
          </p:cNvPr>
          <p:cNvSpPr txBox="1"/>
          <p:nvPr/>
        </p:nvSpPr>
        <p:spPr>
          <a:xfrm>
            <a:off x="326571" y="6304204"/>
            <a:ext cx="10794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spc="-5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rPr>
              <a:t>Source: https://docs.microsoft.com/en-us/azure/dms/resource-scenario-status</a:t>
            </a:r>
            <a:endParaRPr lang="en-US" sz="2400" spc="-50">
              <a:solidFill>
                <a:schemeClr val="bg1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B180700F-EAFF-54B2-C7E0-A5BA2E35A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51" y="2229801"/>
            <a:ext cx="971550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625444"/>
      </p:ext>
    </p:extLst>
  </p:cSld>
  <p:clrMapOvr>
    <a:masterClrMapping/>
  </p:clrMapOvr>
  <p:transition spd="slow">
    <p:push dir="u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5400"/>
              <a:t>Move with Azure Data Studio</a:t>
            </a:r>
            <a:endParaRPr lang="en-US" sz="54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92F7F-F08A-4EBA-854C-8D9B54436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err="1"/>
              <a:t>Get</a:t>
            </a:r>
            <a:r>
              <a:rPr lang="de-CH"/>
              <a:t> </a:t>
            </a:r>
            <a:r>
              <a:rPr lang="de-CH" err="1"/>
              <a:t>the</a:t>
            </a:r>
            <a:r>
              <a:rPr lang="de-CH"/>
              <a:t> </a:t>
            </a:r>
            <a:r>
              <a:rPr lang="de-CH" err="1"/>
              <a:t>plugin</a:t>
            </a:r>
            <a:r>
              <a:rPr lang="de-CH"/>
              <a:t> «Azure SQL Migration»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BE91004-232F-0AF0-3F48-18C7DC1BEA06}"/>
              </a:ext>
            </a:extLst>
          </p:cNvPr>
          <p:cNvSpPr txBox="1"/>
          <p:nvPr/>
        </p:nvSpPr>
        <p:spPr>
          <a:xfrm>
            <a:off x="326571" y="6304204"/>
            <a:ext cx="1175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spc="-5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rPr>
              <a:t>Source:</a:t>
            </a:r>
            <a:endParaRPr lang="en-US" sz="2400" spc="-50">
              <a:solidFill>
                <a:schemeClr val="bg1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B239CFF-EC28-A4F6-49F1-F25A8542C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893" y="1993794"/>
            <a:ext cx="5677770" cy="125545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0958662-6BCD-99D1-D87C-D0242A3F0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893" y="3429000"/>
            <a:ext cx="6968774" cy="257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700409"/>
      </p:ext>
    </p:extLst>
  </p:cSld>
  <p:clrMapOvr>
    <a:masterClrMapping/>
  </p:clrMapOvr>
  <p:transition spd="slow">
    <p:push dir="u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5400"/>
              <a:t>Move with Azure Data Studio</a:t>
            </a:r>
            <a:endParaRPr lang="en-US" sz="54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92F7F-F08A-4EBA-854C-8D9B54436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/>
              <a:t>1. Create an Azure Migration Instance</a:t>
            </a:r>
          </a:p>
          <a:p>
            <a:pPr lvl="1"/>
            <a:r>
              <a:rPr lang="de-CH" err="1"/>
              <a:t>Manually</a:t>
            </a:r>
            <a:r>
              <a:rPr lang="de-CH"/>
              <a:t> in Azure Portal</a:t>
            </a:r>
          </a:p>
          <a:p>
            <a:pPr lvl="1"/>
            <a:r>
              <a:rPr lang="de-CH"/>
              <a:t>With ARM</a:t>
            </a:r>
          </a:p>
          <a:p>
            <a:pPr lvl="1"/>
            <a:r>
              <a:rPr lang="de-CH"/>
              <a:t>Create </a:t>
            </a:r>
            <a:r>
              <a:rPr lang="de-CH" err="1"/>
              <a:t>it</a:t>
            </a:r>
            <a:r>
              <a:rPr lang="de-CH"/>
              <a:t> with </a:t>
            </a:r>
            <a:r>
              <a:rPr lang="de-CH" err="1"/>
              <a:t>Bicep</a:t>
            </a:r>
            <a:r>
              <a:rPr lang="de-CH"/>
              <a:t> 💪</a:t>
            </a:r>
          </a:p>
          <a:p>
            <a:r>
              <a:rPr lang="de-CH"/>
              <a:t>2. Azure </a:t>
            </a:r>
            <a:r>
              <a:rPr lang="de-CH" err="1"/>
              <a:t>Managed</a:t>
            </a:r>
            <a:r>
              <a:rPr lang="de-CH"/>
              <a:t> Instance </a:t>
            </a:r>
          </a:p>
          <a:p>
            <a:r>
              <a:rPr lang="de-CH"/>
              <a:t>3. Use Azure Data Studio and follow </a:t>
            </a:r>
            <a:r>
              <a:rPr lang="de-CH" err="1"/>
              <a:t>its</a:t>
            </a:r>
            <a:r>
              <a:rPr lang="de-CH"/>
              <a:t> Wizard</a:t>
            </a:r>
          </a:p>
          <a:p>
            <a:pPr marL="0" indent="0">
              <a:buNone/>
            </a:pPr>
            <a:endParaRPr lang="de-CH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BE91004-232F-0AF0-3F48-18C7DC1BEA06}"/>
              </a:ext>
            </a:extLst>
          </p:cNvPr>
          <p:cNvSpPr txBox="1"/>
          <p:nvPr/>
        </p:nvSpPr>
        <p:spPr>
          <a:xfrm>
            <a:off x="326571" y="6304204"/>
            <a:ext cx="1175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spc="-5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rPr>
              <a:t>Source:</a:t>
            </a:r>
            <a:endParaRPr lang="en-US" sz="2400" spc="-50">
              <a:solidFill>
                <a:schemeClr val="bg1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97803865"/>
      </p:ext>
    </p:extLst>
  </p:cSld>
  <p:clrMapOvr>
    <a:masterClrMapping/>
  </p:clrMapOvr>
  <p:transition spd="slow">
    <p:push dir="u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4800"/>
              <a:t>And </a:t>
            </a:r>
            <a:r>
              <a:rPr lang="de-CH" sz="4800" err="1"/>
              <a:t>what</a:t>
            </a:r>
            <a:r>
              <a:rPr lang="de-CH" sz="4800"/>
              <a:t> </a:t>
            </a:r>
            <a:r>
              <a:rPr lang="de-CH" sz="4800" err="1"/>
              <a:t>about</a:t>
            </a:r>
            <a:r>
              <a:rPr lang="de-CH" sz="4800"/>
              <a:t> PowerShell/CLI?</a:t>
            </a:r>
            <a:endParaRPr lang="en-US" sz="48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92F7F-F08A-4EBA-854C-8D9B54436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/>
              <a:t>Still in Preview</a:t>
            </a:r>
          </a:p>
          <a:p>
            <a:r>
              <a:rPr lang="de-CH" err="1"/>
              <a:t>How-To</a:t>
            </a:r>
            <a:r>
              <a:rPr lang="de-CH"/>
              <a:t> Guide: </a:t>
            </a:r>
            <a:br>
              <a:rPr lang="de-CH"/>
            </a:br>
            <a:r>
              <a:rPr lang="de-CH"/>
              <a:t>https://docs.microsoft.com/en-us/azure/dms/howto-sql-server-to-azure-sql-managed-instance-powershell-online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BE91004-232F-0AF0-3F48-18C7DC1BEA06}"/>
              </a:ext>
            </a:extLst>
          </p:cNvPr>
          <p:cNvSpPr txBox="1"/>
          <p:nvPr/>
        </p:nvSpPr>
        <p:spPr>
          <a:xfrm>
            <a:off x="573590" y="5611485"/>
            <a:ext cx="10953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spc="-5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rPr>
              <a:t>Source:</a:t>
            </a:r>
            <a:endParaRPr lang="en-US" sz="2400" spc="-50">
              <a:solidFill>
                <a:schemeClr val="bg1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DCD0D3F-B1CD-BE50-D6A8-E13C329E7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2511" y="5160373"/>
            <a:ext cx="15240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4548321"/>
      </p:ext>
    </p:extLst>
  </p:cSld>
  <p:clrMapOvr>
    <a:masterClrMapping/>
  </p:clrMapOvr>
  <p:transition spd="slow">
    <p:push dir="u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5400"/>
              <a:t>Demo </a:t>
            </a:r>
            <a:r>
              <a:rPr lang="de-CH" sz="5400" err="1"/>
              <a:t>by</a:t>
            </a:r>
            <a:r>
              <a:rPr lang="de-CH" sz="5400"/>
              <a:t> Microsoft </a:t>
            </a:r>
            <a:r>
              <a:rPr lang="de-CH" sz="5400" err="1"/>
              <a:t>available</a:t>
            </a:r>
            <a:endParaRPr lang="en-US" sz="54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92F7F-F08A-4EBA-854C-8D9B54436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CH" err="1"/>
              <a:t>Visit</a:t>
            </a:r>
            <a:r>
              <a:rPr lang="de-CH"/>
              <a:t> </a:t>
            </a:r>
            <a:r>
              <a:rPr lang="de-CH" err="1"/>
              <a:t>the</a:t>
            </a:r>
            <a:r>
              <a:rPr lang="de-CH"/>
              <a:t> </a:t>
            </a:r>
            <a:r>
              <a:rPr lang="de-CH" err="1"/>
              <a:t>very</a:t>
            </a:r>
            <a:r>
              <a:rPr lang="de-CH"/>
              <a:t> </a:t>
            </a:r>
            <a:r>
              <a:rPr lang="de-CH" err="1"/>
              <a:t>recently</a:t>
            </a:r>
            <a:r>
              <a:rPr lang="de-CH"/>
              <a:t> </a:t>
            </a:r>
            <a:r>
              <a:rPr lang="de-CH" err="1"/>
              <a:t>updated</a:t>
            </a:r>
            <a:r>
              <a:rPr lang="de-CH"/>
              <a:t> </a:t>
            </a:r>
            <a:r>
              <a:rPr lang="de-CH" err="1"/>
              <a:t>documentation</a:t>
            </a:r>
            <a:r>
              <a:rPr lang="de-CH"/>
              <a:t> </a:t>
            </a:r>
            <a:r>
              <a:rPr lang="de-CH" err="1"/>
              <a:t>sites</a:t>
            </a:r>
            <a:r>
              <a:rPr lang="de-CH"/>
              <a:t>, </a:t>
            </a:r>
            <a:r>
              <a:rPr lang="de-CH" err="1"/>
              <a:t>including</a:t>
            </a:r>
            <a:r>
              <a:rPr lang="de-CH"/>
              <a:t> https://docs.microsoft.com/en-us/azure/dms/migration-using-azure-data-studio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C6D1E68-621F-5877-7497-1F3BCF973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337" y="2786153"/>
            <a:ext cx="6890493" cy="3875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1770922"/>
      </p:ext>
    </p:extLst>
  </p:cSld>
  <p:clrMapOvr>
    <a:masterClrMapping/>
  </p:clrMapOvr>
  <p:transition spd="slow">
    <p:push dir="u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1" y="365760"/>
            <a:ext cx="10303111" cy="834149"/>
          </a:xfrm>
        </p:spPr>
        <p:txBody>
          <a:bodyPr/>
          <a:lstStyle/>
          <a:p>
            <a:r>
              <a:rPr lang="de-CH" sz="5400"/>
              <a:t>Fair </a:t>
            </a:r>
            <a:r>
              <a:rPr lang="de-CH" sz="5400" err="1"/>
              <a:t>warning</a:t>
            </a:r>
            <a:r>
              <a:rPr lang="de-CH" sz="5400"/>
              <a:t> </a:t>
            </a:r>
            <a:r>
              <a:rPr lang="de-CH" sz="5400" err="1"/>
              <a:t>for</a:t>
            </a:r>
            <a:r>
              <a:rPr lang="de-CH" sz="5400"/>
              <a:t> private </a:t>
            </a:r>
            <a:r>
              <a:rPr lang="de-CH" sz="5400" err="1"/>
              <a:t>users</a:t>
            </a:r>
            <a:r>
              <a:rPr lang="de-CH" sz="5400"/>
              <a:t> 💵</a:t>
            </a:r>
            <a:endParaRPr lang="en-US" sz="54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92F7F-F08A-4EBA-854C-8D9B54436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CH" err="1"/>
              <a:t>It’s</a:t>
            </a:r>
            <a:r>
              <a:rPr lang="de-CH"/>
              <a:t> </a:t>
            </a:r>
            <a:r>
              <a:rPr lang="de-CH" err="1"/>
              <a:t>relatively</a:t>
            </a:r>
            <a:r>
              <a:rPr lang="de-CH"/>
              <a:t> expensive (~USD 830++ / </a:t>
            </a:r>
            <a:r>
              <a:rPr lang="de-CH" err="1"/>
              <a:t>Month</a:t>
            </a:r>
            <a:r>
              <a:rPr lang="de-CH"/>
              <a:t>)</a:t>
            </a:r>
          </a:p>
          <a:p>
            <a:pPr lvl="1"/>
            <a:r>
              <a:rPr lang="de-CH"/>
              <a:t>Set </a:t>
            </a:r>
            <a:r>
              <a:rPr lang="de-CH" err="1"/>
              <a:t>up</a:t>
            </a:r>
            <a:r>
              <a:rPr lang="de-CH"/>
              <a:t> a </a:t>
            </a:r>
            <a:r>
              <a:rPr lang="de-CH" err="1"/>
              <a:t>budget</a:t>
            </a:r>
            <a:r>
              <a:rPr lang="de-CH"/>
              <a:t> </a:t>
            </a:r>
            <a:r>
              <a:rPr lang="de-CH" err="1"/>
              <a:t>warning</a:t>
            </a:r>
            <a:r>
              <a:rPr lang="de-CH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1260680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🤔</a:t>
            </a:r>
            <a:r>
              <a:rPr lang="de-CH" sz="5400" err="1"/>
              <a:t>Why</a:t>
            </a:r>
            <a:r>
              <a:rPr lang="de-CH" sz="5400"/>
              <a:t> </a:t>
            </a:r>
            <a:r>
              <a:rPr lang="de-CH" sz="5400" err="1"/>
              <a:t>would</a:t>
            </a:r>
            <a:r>
              <a:rPr lang="de-CH" sz="5400"/>
              <a:t> </a:t>
            </a:r>
            <a:r>
              <a:rPr lang="de-CH" sz="5400" err="1"/>
              <a:t>you</a:t>
            </a:r>
            <a:r>
              <a:rPr lang="de-CH" sz="5400"/>
              <a:t> </a:t>
            </a:r>
            <a:r>
              <a:rPr lang="de-CH" sz="5400" err="1"/>
              <a:t>want</a:t>
            </a:r>
            <a:r>
              <a:rPr lang="de-CH" sz="5400"/>
              <a:t> </a:t>
            </a:r>
            <a:r>
              <a:rPr lang="de-CH" sz="5400" err="1"/>
              <a:t>that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92F7F-F08A-4EBA-854C-8D9B54436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1" y="1323372"/>
            <a:ext cx="10001485" cy="4856765"/>
          </a:xfrm>
        </p:spPr>
        <p:txBody>
          <a:bodyPr/>
          <a:lstStyle/>
          <a:p>
            <a:r>
              <a:rPr lang="de-CH" err="1"/>
              <a:t>You</a:t>
            </a:r>
            <a:r>
              <a:rPr lang="de-CH"/>
              <a:t> </a:t>
            </a:r>
            <a:r>
              <a:rPr lang="de-CH" err="1"/>
              <a:t>want</a:t>
            </a:r>
            <a:r>
              <a:rPr lang="de-CH"/>
              <a:t> </a:t>
            </a:r>
            <a:r>
              <a:rPr lang="de-CH" err="1"/>
              <a:t>to</a:t>
            </a:r>
            <a:r>
              <a:rPr lang="de-CH"/>
              <a:t> </a:t>
            </a:r>
            <a:r>
              <a:rPr lang="de-CH" err="1"/>
              <a:t>know</a:t>
            </a:r>
            <a:r>
              <a:rPr lang="de-CH"/>
              <a:t> </a:t>
            </a:r>
            <a:r>
              <a:rPr lang="de-CH" err="1"/>
              <a:t>the</a:t>
            </a:r>
            <a:r>
              <a:rPr lang="de-CH"/>
              <a:t> </a:t>
            </a:r>
            <a:r>
              <a:rPr lang="de-CH" err="1"/>
              <a:t>database</a:t>
            </a:r>
            <a:r>
              <a:rPr lang="de-CH"/>
              <a:t> </a:t>
            </a:r>
            <a:r>
              <a:rPr lang="de-CH" err="1"/>
              <a:t>fundamentals</a:t>
            </a:r>
            <a:r>
              <a:rPr lang="de-CH"/>
              <a:t> </a:t>
            </a:r>
            <a:r>
              <a:rPr lang="de-CH" err="1"/>
              <a:t>before</a:t>
            </a:r>
            <a:r>
              <a:rPr lang="de-CH"/>
              <a:t> </a:t>
            </a:r>
            <a:r>
              <a:rPr lang="de-CH" err="1"/>
              <a:t>you</a:t>
            </a:r>
            <a:r>
              <a:rPr lang="de-CH"/>
              <a:t> </a:t>
            </a:r>
            <a:r>
              <a:rPr lang="de-CH" err="1"/>
              <a:t>move</a:t>
            </a:r>
            <a:endParaRPr lang="de-CH"/>
          </a:p>
          <a:p>
            <a:r>
              <a:rPr lang="de-CH"/>
              <a:t>Database </a:t>
            </a:r>
            <a:r>
              <a:rPr lang="de-CH" err="1"/>
              <a:t>solutions</a:t>
            </a:r>
            <a:r>
              <a:rPr lang="de-CH"/>
              <a:t> </a:t>
            </a:r>
            <a:r>
              <a:rPr lang="de-CH" err="1"/>
              <a:t>often</a:t>
            </a:r>
            <a:r>
              <a:rPr lang="de-CH"/>
              <a:t> </a:t>
            </a:r>
            <a:r>
              <a:rPr lang="de-CH" err="1"/>
              <a:t>come</a:t>
            </a:r>
            <a:r>
              <a:rPr lang="de-CH"/>
              <a:t> at </a:t>
            </a:r>
            <a:r>
              <a:rPr lang="de-CH" err="1"/>
              <a:t>scale</a:t>
            </a:r>
            <a:r>
              <a:rPr lang="de-CH"/>
              <a:t>, </a:t>
            </a:r>
            <a:r>
              <a:rPr lang="de-CH" err="1"/>
              <a:t>eg</a:t>
            </a:r>
            <a:r>
              <a:rPr lang="de-CH"/>
              <a:t>. 50+ </a:t>
            </a:r>
            <a:r>
              <a:rPr lang="de-CH" err="1"/>
              <a:t>databases</a:t>
            </a:r>
            <a:r>
              <a:rPr lang="de-CH"/>
              <a:t> </a:t>
            </a:r>
            <a:r>
              <a:rPr lang="de-CH" err="1"/>
              <a:t>that</a:t>
            </a:r>
            <a:r>
              <a:rPr lang="de-CH"/>
              <a:t> </a:t>
            </a:r>
            <a:r>
              <a:rPr lang="de-CH" err="1"/>
              <a:t>need</a:t>
            </a:r>
            <a:r>
              <a:rPr lang="de-CH"/>
              <a:t> </a:t>
            </a:r>
            <a:r>
              <a:rPr lang="de-CH" err="1"/>
              <a:t>to</a:t>
            </a:r>
            <a:r>
              <a:rPr lang="de-CH"/>
              <a:t> </a:t>
            </a:r>
            <a:r>
              <a:rPr lang="de-CH" err="1"/>
              <a:t>be</a:t>
            </a:r>
            <a:r>
              <a:rPr lang="de-CH"/>
              <a:t> </a:t>
            </a:r>
            <a:r>
              <a:rPr lang="de-CH" err="1"/>
              <a:t>moved</a:t>
            </a:r>
            <a:endParaRPr lang="de-CH"/>
          </a:p>
          <a:p>
            <a:r>
              <a:rPr lang="de-CH" err="1"/>
              <a:t>You</a:t>
            </a:r>
            <a:r>
              <a:rPr lang="de-CH"/>
              <a:t> </a:t>
            </a:r>
            <a:r>
              <a:rPr lang="de-CH" err="1"/>
              <a:t>don’t</a:t>
            </a:r>
            <a:r>
              <a:rPr lang="de-CH"/>
              <a:t> </a:t>
            </a:r>
            <a:r>
              <a:rPr lang="de-CH" err="1"/>
              <a:t>want</a:t>
            </a:r>
            <a:r>
              <a:rPr lang="de-CH"/>
              <a:t> </a:t>
            </a:r>
            <a:r>
              <a:rPr lang="de-CH" err="1"/>
              <a:t>to</a:t>
            </a:r>
            <a:r>
              <a:rPr lang="de-CH"/>
              <a:t> deploy </a:t>
            </a:r>
            <a:r>
              <a:rPr lang="de-CH" err="1"/>
              <a:t>every</a:t>
            </a:r>
            <a:r>
              <a:rPr lang="de-CH"/>
              <a:t> </a:t>
            </a:r>
            <a:r>
              <a:rPr lang="de-CH" err="1"/>
              <a:t>single</a:t>
            </a:r>
            <a:r>
              <a:rPr lang="de-CH"/>
              <a:t> </a:t>
            </a:r>
            <a:r>
              <a:rPr lang="de-CH" err="1"/>
              <a:t>database</a:t>
            </a:r>
            <a:r>
              <a:rPr lang="de-CH"/>
              <a:t> </a:t>
            </a:r>
            <a:r>
              <a:rPr lang="de-CH" err="1"/>
              <a:t>manually</a:t>
            </a:r>
            <a:r>
              <a:rPr lang="de-CH"/>
              <a:t> </a:t>
            </a:r>
            <a:r>
              <a:rPr lang="de-CH" err="1"/>
              <a:t>over</a:t>
            </a:r>
            <a:r>
              <a:rPr lang="de-CH"/>
              <a:t> and </a:t>
            </a:r>
            <a:r>
              <a:rPr lang="de-CH" err="1"/>
              <a:t>over</a:t>
            </a:r>
            <a:r>
              <a:rPr lang="de-CH"/>
              <a:t> </a:t>
            </a:r>
            <a:r>
              <a:rPr lang="de-CH" err="1"/>
              <a:t>again</a:t>
            </a:r>
            <a:endParaRPr lang="de-CH"/>
          </a:p>
          <a:p>
            <a:r>
              <a:rPr lang="de-CH" err="1"/>
              <a:t>Automatize</a:t>
            </a:r>
            <a:r>
              <a:rPr lang="de-CH"/>
              <a:t> </a:t>
            </a:r>
            <a:r>
              <a:rPr lang="de-CH" err="1"/>
              <a:t>tasks</a:t>
            </a:r>
            <a:r>
              <a:rPr lang="de-CH"/>
              <a:t> </a:t>
            </a:r>
            <a:r>
              <a:rPr lang="de-CH" err="1"/>
              <a:t>as</a:t>
            </a:r>
            <a:r>
              <a:rPr lang="de-CH"/>
              <a:t> </a:t>
            </a:r>
            <a:r>
              <a:rPr lang="de-CH" err="1"/>
              <a:t>much</a:t>
            </a:r>
            <a:r>
              <a:rPr lang="de-CH"/>
              <a:t> </a:t>
            </a:r>
            <a:r>
              <a:rPr lang="de-CH" err="1"/>
              <a:t>as</a:t>
            </a:r>
            <a:r>
              <a:rPr lang="de-CH"/>
              <a:t> </a:t>
            </a:r>
            <a:r>
              <a:rPr lang="de-CH" err="1"/>
              <a:t>you</a:t>
            </a:r>
            <a:r>
              <a:rPr lang="de-CH"/>
              <a:t> </a:t>
            </a:r>
            <a:r>
              <a:rPr lang="de-CH" err="1"/>
              <a:t>can</a:t>
            </a:r>
            <a:r>
              <a:rPr lang="de-CH"/>
              <a:t> – </a:t>
            </a:r>
            <a:r>
              <a:rPr lang="de-CH" err="1"/>
              <a:t>what</a:t>
            </a:r>
            <a:r>
              <a:rPr lang="de-CH"/>
              <a:t> </a:t>
            </a:r>
            <a:r>
              <a:rPr lang="de-CH" err="1"/>
              <a:t>are</a:t>
            </a:r>
            <a:r>
              <a:rPr lang="de-CH"/>
              <a:t> </a:t>
            </a:r>
            <a:r>
              <a:rPr lang="de-CH" err="1"/>
              <a:t>the</a:t>
            </a:r>
            <a:r>
              <a:rPr lang="de-CH"/>
              <a:t> </a:t>
            </a:r>
            <a:r>
              <a:rPr lang="de-CH" err="1"/>
              <a:t>options</a:t>
            </a:r>
            <a:r>
              <a:rPr lang="de-CH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1176534"/>
      </p:ext>
    </p:extLst>
  </p:cSld>
  <p:clrMapOvr>
    <a:masterClrMapping/>
  </p:clrMapOvr>
  <p:transition spd="slow">
    <p:push dir="u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BE91004-232F-0AF0-3F48-18C7DC1BEA06}"/>
              </a:ext>
            </a:extLst>
          </p:cNvPr>
          <p:cNvSpPr txBox="1"/>
          <p:nvPr/>
        </p:nvSpPr>
        <p:spPr>
          <a:xfrm>
            <a:off x="9087394" y="979716"/>
            <a:ext cx="295827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spc="-5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rPr>
              <a:t>Source: https://azure.microsoft.com/en-us/pricing/details/azure-sql-managed-instance/single/</a:t>
            </a:r>
          </a:p>
          <a:p>
            <a:r>
              <a:rPr lang="en-US" sz="2400" spc="-5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rPr>
              <a:t>Prices as per 14.05.2022</a:t>
            </a:r>
          </a:p>
          <a:p>
            <a:endParaRPr lang="en-US" sz="2400" spc="-50">
              <a:solidFill>
                <a:schemeClr val="bg1"/>
              </a:solidFill>
              <a:latin typeface="Trebuchet MS" panose="020B0603020202020204" pitchFamily="34" charset="0"/>
              <a:ea typeface="+mj-ea"/>
              <a:cs typeface="+mj-cs"/>
            </a:endParaRPr>
          </a:p>
          <a:p>
            <a:r>
              <a:rPr lang="en-US" sz="2400" spc="-5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rPr>
              <a:t>If you can, try to get free Azure credits!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1D9156F-AA29-DE4A-D000-D4757E656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6038" y="0"/>
            <a:ext cx="74704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9714"/>
      </p:ext>
    </p:extLst>
  </p:cSld>
  <p:clrMapOvr>
    <a:masterClrMapping/>
  </p:clrMapOvr>
  <p:transition spd="slow">
    <p:push dir="u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1EEA7-D78A-4E18-9E01-6FFBC654C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324C6-CD33-482C-95A9-3467568F6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https://docs.microsoft.com/en-us/azure/azure-sql/database/service-tier-hyperscale</a:t>
            </a:r>
            <a:endParaRPr lang="en-US"/>
          </a:p>
          <a:p>
            <a:r>
              <a:rPr lang="en-US">
                <a:hlinkClick r:id="rId3"/>
              </a:rPr>
              <a:t>https://docs.microsoft.com/en-us/azure/azure-sql/database/serverless-tier-overview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777494"/>
      </p:ext>
    </p:extLst>
  </p:cSld>
  <p:clrMapOvr>
    <a:masterClrMapping/>
  </p:clrMapOvr>
  <p:transition spd="slow">
    <p:push dir="u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5674AE-FC5E-453F-B020-A7AD80E86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💬Questions?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558DFF-0BC2-41DA-B8A3-90699DC1D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0362" y="1199909"/>
            <a:ext cx="6661638" cy="48567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CH" sz="2800"/>
              <a:t>		</a:t>
            </a:r>
            <a:r>
              <a:rPr lang="de-CH" sz="4000"/>
              <a:t>🧑‍💻</a:t>
            </a:r>
          </a:p>
          <a:p>
            <a:pPr marL="0" indent="0">
              <a:buNone/>
            </a:pPr>
            <a:r>
              <a:rPr lang="de-CH" sz="2800"/>
              <a:t>   	Blog kayondata.com</a:t>
            </a:r>
          </a:p>
          <a:p>
            <a:pPr marL="0" indent="0">
              <a:buNone/>
            </a:pPr>
            <a:r>
              <a:rPr lang="de-CH" sz="2800"/>
              <a:t>	@kaysauter</a:t>
            </a:r>
          </a:p>
          <a:p>
            <a:pPr marL="0" indent="0">
              <a:buNone/>
            </a:pPr>
            <a:r>
              <a:rPr lang="de-CH" sz="2800"/>
              <a:t>	kay@kayondata.com</a:t>
            </a:r>
          </a:p>
          <a:p>
            <a:pPr marL="0" indent="0">
              <a:buNone/>
            </a:pPr>
            <a:r>
              <a:rPr lang="de-CH" sz="2800"/>
              <a:t>	linkedin.com/in/</a:t>
            </a:r>
            <a:r>
              <a:rPr lang="de-CH" sz="2800" err="1"/>
              <a:t>kaysauter</a:t>
            </a:r>
            <a:endParaRPr lang="de-CH" sz="2800"/>
          </a:p>
          <a:p>
            <a:pPr marL="0" indent="0">
              <a:buNone/>
            </a:pPr>
            <a:r>
              <a:rPr lang="de-CH" sz="2800"/>
              <a:t>	Data TGIF: meetup.com/</a:t>
            </a:r>
            <a:r>
              <a:rPr lang="de-CH" sz="2800" err="1"/>
              <a:t>data-tgif</a:t>
            </a:r>
            <a:endParaRPr lang="de-CH" sz="2800"/>
          </a:p>
          <a:p>
            <a:pPr marL="0" indent="0">
              <a:buNone/>
            </a:pPr>
            <a:r>
              <a:rPr lang="de-CH" sz="2800"/>
              <a:t>	github.com/</a:t>
            </a:r>
            <a:r>
              <a:rPr lang="de-CH" sz="2800" err="1"/>
              <a:t>kaysauter</a:t>
            </a:r>
            <a:endParaRPr lang="de-CH" sz="2800"/>
          </a:p>
          <a:p>
            <a:pPr marL="0" indent="0">
              <a:buNone/>
            </a:pPr>
            <a:r>
              <a:rPr lang="de-CH" sz="2800"/>
              <a:t>	</a:t>
            </a:r>
          </a:p>
          <a:p>
            <a:endParaRPr lang="de-CH" sz="2800"/>
          </a:p>
        </p:txBody>
      </p:sp>
      <p:grpSp>
        <p:nvGrpSpPr>
          <p:cNvPr id="17" name="成组">
            <a:extLst>
              <a:ext uri="{FF2B5EF4-FFF2-40B4-BE49-F238E27FC236}">
                <a16:creationId xmlns:a16="http://schemas.microsoft.com/office/drawing/2014/main" id="{DB2DD9C5-B283-4F66-8919-B51B471D36FB}"/>
              </a:ext>
            </a:extLst>
          </p:cNvPr>
          <p:cNvGrpSpPr/>
          <p:nvPr/>
        </p:nvGrpSpPr>
        <p:grpSpPr>
          <a:xfrm>
            <a:off x="210918" y="3082422"/>
            <a:ext cx="390599" cy="404604"/>
            <a:chOff x="0" y="0"/>
            <a:chExt cx="457200" cy="457200"/>
          </a:xfrm>
        </p:grpSpPr>
        <p:sp>
          <p:nvSpPr>
            <p:cNvPr id="18" name="任意形状 989">
              <a:extLst>
                <a:ext uri="{FF2B5EF4-FFF2-40B4-BE49-F238E27FC236}">
                  <a16:creationId xmlns:a16="http://schemas.microsoft.com/office/drawing/2014/main" id="{EFB06F6D-79AD-46B4-A138-467C26D9EE86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" name="任意形状 990">
              <a:extLst>
                <a:ext uri="{FF2B5EF4-FFF2-40B4-BE49-F238E27FC236}">
                  <a16:creationId xmlns:a16="http://schemas.microsoft.com/office/drawing/2014/main" id="{9B78081D-AD50-4361-ACA3-A91B881E1840}"/>
                </a:ext>
              </a:extLst>
            </p:cNvPr>
            <p:cNvSpPr/>
            <p:nvPr/>
          </p:nvSpPr>
          <p:spPr>
            <a:xfrm>
              <a:off x="0" y="57150"/>
              <a:ext cx="419100" cy="342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0408"/>
                  </a:moveTo>
                  <a:cubicBezTo>
                    <a:pt x="21596" y="21064"/>
                    <a:pt x="21163" y="21595"/>
                    <a:pt x="20626" y="21600"/>
                  </a:cubicBezTo>
                  <a:lnTo>
                    <a:pt x="2938" y="21600"/>
                  </a:lnTo>
                  <a:cubicBezTo>
                    <a:pt x="2400" y="21599"/>
                    <a:pt x="1964" y="21066"/>
                    <a:pt x="1964" y="20408"/>
                  </a:cubicBezTo>
                  <a:lnTo>
                    <a:pt x="1964" y="19200"/>
                  </a:lnTo>
                  <a:lnTo>
                    <a:pt x="19636" y="19200"/>
                  </a:lnTo>
                  <a:lnTo>
                    <a:pt x="19636" y="5160"/>
                  </a:lnTo>
                  <a:lnTo>
                    <a:pt x="11782" y="13800"/>
                  </a:lnTo>
                  <a:lnTo>
                    <a:pt x="1964" y="3000"/>
                  </a:lnTo>
                  <a:lnTo>
                    <a:pt x="1964" y="1200"/>
                  </a:lnTo>
                  <a:cubicBezTo>
                    <a:pt x="1964" y="537"/>
                    <a:pt x="2403" y="0"/>
                    <a:pt x="2945" y="0"/>
                  </a:cubicBezTo>
                  <a:lnTo>
                    <a:pt x="20618" y="0"/>
                  </a:lnTo>
                  <a:cubicBezTo>
                    <a:pt x="21160" y="0"/>
                    <a:pt x="21600" y="537"/>
                    <a:pt x="21600" y="1200"/>
                  </a:cubicBezTo>
                  <a:lnTo>
                    <a:pt x="21600" y="20408"/>
                  </a:lnTo>
                  <a:close/>
                  <a:moveTo>
                    <a:pt x="4353" y="2400"/>
                  </a:moveTo>
                  <a:lnTo>
                    <a:pt x="11782" y="10572"/>
                  </a:lnTo>
                  <a:lnTo>
                    <a:pt x="19210" y="2400"/>
                  </a:lnTo>
                  <a:lnTo>
                    <a:pt x="4353" y="2400"/>
                  </a:lnTo>
                  <a:close/>
                  <a:moveTo>
                    <a:pt x="0" y="14400"/>
                  </a:moveTo>
                  <a:lnTo>
                    <a:pt x="7855" y="14400"/>
                  </a:lnTo>
                  <a:lnTo>
                    <a:pt x="7855" y="16800"/>
                  </a:lnTo>
                  <a:lnTo>
                    <a:pt x="0" y="16800"/>
                  </a:lnTo>
                  <a:lnTo>
                    <a:pt x="0" y="14400"/>
                  </a:lnTo>
                  <a:close/>
                  <a:moveTo>
                    <a:pt x="0" y="8400"/>
                  </a:moveTo>
                  <a:lnTo>
                    <a:pt x="4909" y="8400"/>
                  </a:lnTo>
                  <a:lnTo>
                    <a:pt x="4909" y="10800"/>
                  </a:lnTo>
                  <a:lnTo>
                    <a:pt x="0" y="10800"/>
                  </a:lnTo>
                  <a:lnTo>
                    <a:pt x="0" y="8400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0" name="成组">
            <a:extLst>
              <a:ext uri="{FF2B5EF4-FFF2-40B4-BE49-F238E27FC236}">
                <a16:creationId xmlns:a16="http://schemas.microsoft.com/office/drawing/2014/main" id="{300F2F89-9C82-4981-97C2-62DCAB8EB680}"/>
              </a:ext>
            </a:extLst>
          </p:cNvPr>
          <p:cNvGrpSpPr/>
          <p:nvPr/>
        </p:nvGrpSpPr>
        <p:grpSpPr>
          <a:xfrm>
            <a:off x="179084" y="3613655"/>
            <a:ext cx="441374" cy="428531"/>
            <a:chOff x="0" y="0"/>
            <a:chExt cx="457200" cy="457200"/>
          </a:xfrm>
        </p:grpSpPr>
        <p:sp>
          <p:nvSpPr>
            <p:cNvPr id="21" name="任意形状 795">
              <a:extLst>
                <a:ext uri="{FF2B5EF4-FFF2-40B4-BE49-F238E27FC236}">
                  <a16:creationId xmlns:a16="http://schemas.microsoft.com/office/drawing/2014/main" id="{3C190CFF-A467-4AA4-B10B-3D281317FE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" name="任意形状 796">
              <a:extLst>
                <a:ext uri="{FF2B5EF4-FFF2-40B4-BE49-F238E27FC236}">
                  <a16:creationId xmlns:a16="http://schemas.microsoft.com/office/drawing/2014/main" id="{422322FB-81CA-4B90-9296-4808316DE78E}"/>
                </a:ext>
              </a:extLst>
            </p:cNvPr>
            <p:cNvSpPr/>
            <p:nvPr/>
          </p:nvSpPr>
          <p:spPr>
            <a:xfrm>
              <a:off x="57150" y="57150"/>
              <a:ext cx="342900" cy="342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402" y="18407"/>
                  </a:moveTo>
                  <a:lnTo>
                    <a:pt x="15204" y="18407"/>
                  </a:lnTo>
                  <a:lnTo>
                    <a:pt x="15204" y="13394"/>
                  </a:lnTo>
                  <a:cubicBezTo>
                    <a:pt x="15204" y="12199"/>
                    <a:pt x="15180" y="10661"/>
                    <a:pt x="13536" y="10661"/>
                  </a:cubicBezTo>
                  <a:cubicBezTo>
                    <a:pt x="11869" y="10661"/>
                    <a:pt x="11615" y="11962"/>
                    <a:pt x="11615" y="13307"/>
                  </a:cubicBezTo>
                  <a:lnTo>
                    <a:pt x="11615" y="18407"/>
                  </a:lnTo>
                  <a:lnTo>
                    <a:pt x="8416" y="18407"/>
                  </a:lnTo>
                  <a:lnTo>
                    <a:pt x="8416" y="8100"/>
                  </a:lnTo>
                  <a:lnTo>
                    <a:pt x="11488" y="8100"/>
                  </a:lnTo>
                  <a:lnTo>
                    <a:pt x="11488" y="9504"/>
                  </a:lnTo>
                  <a:lnTo>
                    <a:pt x="11530" y="9504"/>
                  </a:lnTo>
                  <a:cubicBezTo>
                    <a:pt x="11959" y="8695"/>
                    <a:pt x="13003" y="7840"/>
                    <a:pt x="14563" y="7840"/>
                  </a:cubicBezTo>
                  <a:cubicBezTo>
                    <a:pt x="17803" y="7840"/>
                    <a:pt x="18403" y="9973"/>
                    <a:pt x="18403" y="12749"/>
                  </a:cubicBezTo>
                  <a:lnTo>
                    <a:pt x="18403" y="18407"/>
                  </a:lnTo>
                  <a:close/>
                  <a:moveTo>
                    <a:pt x="4804" y="6690"/>
                  </a:moveTo>
                  <a:cubicBezTo>
                    <a:pt x="3779" y="6691"/>
                    <a:pt x="2947" y="5862"/>
                    <a:pt x="2946" y="4837"/>
                  </a:cubicBezTo>
                  <a:cubicBezTo>
                    <a:pt x="2946" y="4835"/>
                    <a:pt x="2946" y="4833"/>
                    <a:pt x="2946" y="4831"/>
                  </a:cubicBezTo>
                  <a:cubicBezTo>
                    <a:pt x="2947" y="3805"/>
                    <a:pt x="3779" y="2974"/>
                    <a:pt x="4805" y="2975"/>
                  </a:cubicBezTo>
                  <a:cubicBezTo>
                    <a:pt x="5831" y="2975"/>
                    <a:pt x="6662" y="3808"/>
                    <a:pt x="6661" y="4834"/>
                  </a:cubicBezTo>
                  <a:cubicBezTo>
                    <a:pt x="6661" y="5860"/>
                    <a:pt x="5828" y="6691"/>
                    <a:pt x="4802" y="6690"/>
                  </a:cubicBezTo>
                  <a:close/>
                  <a:moveTo>
                    <a:pt x="6407" y="18407"/>
                  </a:moveTo>
                  <a:lnTo>
                    <a:pt x="3199" y="18407"/>
                  </a:lnTo>
                  <a:lnTo>
                    <a:pt x="3199" y="8100"/>
                  </a:lnTo>
                  <a:lnTo>
                    <a:pt x="6408" y="8100"/>
                  </a:lnTo>
                  <a:lnTo>
                    <a:pt x="6408" y="18407"/>
                  </a:lnTo>
                  <a:close/>
                  <a:moveTo>
                    <a:pt x="20004" y="0"/>
                  </a:moveTo>
                  <a:lnTo>
                    <a:pt x="1595" y="0"/>
                  </a:lnTo>
                  <a:cubicBezTo>
                    <a:pt x="712" y="0"/>
                    <a:pt x="0" y="696"/>
                    <a:pt x="0" y="1556"/>
                  </a:cubicBezTo>
                  <a:lnTo>
                    <a:pt x="0" y="20044"/>
                  </a:lnTo>
                  <a:cubicBezTo>
                    <a:pt x="0" y="20904"/>
                    <a:pt x="713" y="21600"/>
                    <a:pt x="1594" y="21600"/>
                  </a:cubicBezTo>
                  <a:lnTo>
                    <a:pt x="19999" y="21600"/>
                  </a:lnTo>
                  <a:cubicBezTo>
                    <a:pt x="20880" y="21600"/>
                    <a:pt x="21600" y="20904"/>
                    <a:pt x="21600" y="20044"/>
                  </a:cubicBezTo>
                  <a:lnTo>
                    <a:pt x="21600" y="1556"/>
                  </a:lnTo>
                  <a:cubicBezTo>
                    <a:pt x="21600" y="696"/>
                    <a:pt x="20880" y="0"/>
                    <a:pt x="19999" y="0"/>
                  </a:cubicBezTo>
                  <a:lnTo>
                    <a:pt x="20003" y="0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3" name="成组">
            <a:extLst>
              <a:ext uri="{FF2B5EF4-FFF2-40B4-BE49-F238E27FC236}">
                <a16:creationId xmlns:a16="http://schemas.microsoft.com/office/drawing/2014/main" id="{BC69ED04-8AC0-4837-A943-30C74A1B9CCB}"/>
              </a:ext>
            </a:extLst>
          </p:cNvPr>
          <p:cNvGrpSpPr/>
          <p:nvPr/>
        </p:nvGrpSpPr>
        <p:grpSpPr>
          <a:xfrm>
            <a:off x="167554" y="4782714"/>
            <a:ext cx="418806" cy="399277"/>
            <a:chOff x="0" y="0"/>
            <a:chExt cx="457200" cy="457200"/>
          </a:xfrm>
        </p:grpSpPr>
        <p:sp>
          <p:nvSpPr>
            <p:cNvPr id="24" name="任意形状 753">
              <a:extLst>
                <a:ext uri="{FF2B5EF4-FFF2-40B4-BE49-F238E27FC236}">
                  <a16:creationId xmlns:a16="http://schemas.microsoft.com/office/drawing/2014/main" id="{6E56D696-0453-4967-BBDF-4F839F566986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5" name="任意形状 754">
              <a:extLst>
                <a:ext uri="{FF2B5EF4-FFF2-40B4-BE49-F238E27FC236}">
                  <a16:creationId xmlns:a16="http://schemas.microsoft.com/office/drawing/2014/main" id="{59345E70-E41F-43DD-A073-BC435EEE760D}"/>
                </a:ext>
              </a:extLst>
            </p:cNvPr>
            <p:cNvSpPr/>
            <p:nvPr/>
          </p:nvSpPr>
          <p:spPr>
            <a:xfrm>
              <a:off x="38100" y="38100"/>
              <a:ext cx="381002" cy="371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511" extrusionOk="0">
                  <a:moveTo>
                    <a:pt x="10799" y="0"/>
                  </a:moveTo>
                  <a:cubicBezTo>
                    <a:pt x="4833" y="0"/>
                    <a:pt x="0" y="4935"/>
                    <a:pt x="0" y="11028"/>
                  </a:cubicBezTo>
                  <a:cubicBezTo>
                    <a:pt x="-2" y="15776"/>
                    <a:pt x="2973" y="19992"/>
                    <a:pt x="7385" y="21491"/>
                  </a:cubicBezTo>
                  <a:cubicBezTo>
                    <a:pt x="7925" y="21587"/>
                    <a:pt x="8127" y="21256"/>
                    <a:pt x="8127" y="20966"/>
                  </a:cubicBezTo>
                  <a:cubicBezTo>
                    <a:pt x="8127" y="20705"/>
                    <a:pt x="8113" y="19837"/>
                    <a:pt x="8113" y="18913"/>
                  </a:cubicBezTo>
                  <a:cubicBezTo>
                    <a:pt x="5400" y="19423"/>
                    <a:pt x="4698" y="18238"/>
                    <a:pt x="4482" y="17617"/>
                  </a:cubicBezTo>
                  <a:cubicBezTo>
                    <a:pt x="4360" y="17299"/>
                    <a:pt x="3834" y="16321"/>
                    <a:pt x="3375" y="16059"/>
                  </a:cubicBezTo>
                  <a:cubicBezTo>
                    <a:pt x="2997" y="15852"/>
                    <a:pt x="2457" y="15342"/>
                    <a:pt x="3361" y="15329"/>
                  </a:cubicBezTo>
                  <a:cubicBezTo>
                    <a:pt x="4212" y="15314"/>
                    <a:pt x="4819" y="16128"/>
                    <a:pt x="5022" y="16459"/>
                  </a:cubicBezTo>
                  <a:cubicBezTo>
                    <a:pt x="5994" y="18126"/>
                    <a:pt x="7547" y="17658"/>
                    <a:pt x="8167" y="17369"/>
                  </a:cubicBezTo>
                  <a:cubicBezTo>
                    <a:pt x="8262" y="16652"/>
                    <a:pt x="8544" y="16170"/>
                    <a:pt x="8855" y="15894"/>
                  </a:cubicBezTo>
                  <a:cubicBezTo>
                    <a:pt x="6453" y="15619"/>
                    <a:pt x="3942" y="14667"/>
                    <a:pt x="3942" y="10449"/>
                  </a:cubicBezTo>
                  <a:cubicBezTo>
                    <a:pt x="3942" y="9249"/>
                    <a:pt x="4360" y="8258"/>
                    <a:pt x="5049" y="7485"/>
                  </a:cubicBezTo>
                  <a:cubicBezTo>
                    <a:pt x="4941" y="7209"/>
                    <a:pt x="4563" y="6079"/>
                    <a:pt x="5157" y="4562"/>
                  </a:cubicBezTo>
                  <a:cubicBezTo>
                    <a:pt x="5157" y="4562"/>
                    <a:pt x="6061" y="4273"/>
                    <a:pt x="8127" y="5694"/>
                  </a:cubicBezTo>
                  <a:cubicBezTo>
                    <a:pt x="9006" y="5445"/>
                    <a:pt x="9914" y="5319"/>
                    <a:pt x="10826" y="5321"/>
                  </a:cubicBezTo>
                  <a:cubicBezTo>
                    <a:pt x="11744" y="5321"/>
                    <a:pt x="12662" y="5444"/>
                    <a:pt x="13526" y="5693"/>
                  </a:cubicBezTo>
                  <a:cubicBezTo>
                    <a:pt x="15591" y="4259"/>
                    <a:pt x="16496" y="4563"/>
                    <a:pt x="16496" y="4563"/>
                  </a:cubicBezTo>
                  <a:cubicBezTo>
                    <a:pt x="17090" y="6080"/>
                    <a:pt x="16712" y="7210"/>
                    <a:pt x="16604" y="7486"/>
                  </a:cubicBezTo>
                  <a:cubicBezTo>
                    <a:pt x="17291" y="8258"/>
                    <a:pt x="17710" y="9236"/>
                    <a:pt x="17710" y="10449"/>
                  </a:cubicBezTo>
                  <a:cubicBezTo>
                    <a:pt x="17710" y="14681"/>
                    <a:pt x="15187" y="15619"/>
                    <a:pt x="12784" y="15894"/>
                  </a:cubicBezTo>
                  <a:cubicBezTo>
                    <a:pt x="13175" y="16238"/>
                    <a:pt x="13513" y="16900"/>
                    <a:pt x="13513" y="17934"/>
                  </a:cubicBezTo>
                  <a:cubicBezTo>
                    <a:pt x="13513" y="19409"/>
                    <a:pt x="13499" y="20594"/>
                    <a:pt x="13499" y="20967"/>
                  </a:cubicBezTo>
                  <a:cubicBezTo>
                    <a:pt x="13499" y="21256"/>
                    <a:pt x="13702" y="21600"/>
                    <a:pt x="14242" y="21490"/>
                  </a:cubicBezTo>
                  <a:cubicBezTo>
                    <a:pt x="18637" y="19974"/>
                    <a:pt x="21597" y="15765"/>
                    <a:pt x="21598" y="11028"/>
                  </a:cubicBezTo>
                  <a:cubicBezTo>
                    <a:pt x="21598" y="4935"/>
                    <a:pt x="16766" y="0"/>
                    <a:pt x="10799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57AB466F-18F4-47C5-8785-A62F3464A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53" y="1811394"/>
            <a:ext cx="502072" cy="5200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71E0BA9-D04B-4466-BF7F-A2EC25CCB9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752" y="2415769"/>
            <a:ext cx="502073" cy="520076"/>
          </a:xfrm>
          <a:prstGeom prst="rect">
            <a:avLst/>
          </a:prstGeom>
        </p:spPr>
      </p:pic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23DC8AF7-CAE8-4AA2-8DB1-4C7366B3755D}"/>
              </a:ext>
            </a:extLst>
          </p:cNvPr>
          <p:cNvSpPr txBox="1">
            <a:spLocks/>
          </p:cNvSpPr>
          <p:nvPr/>
        </p:nvSpPr>
        <p:spPr>
          <a:xfrm>
            <a:off x="-281400" y="1179394"/>
            <a:ext cx="7731583" cy="48567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3200" kern="1200" spc="10" baseline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800" kern="120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de-CH" sz="2800"/>
              <a:t>		</a:t>
            </a:r>
            <a:r>
              <a:rPr lang="de-CH" sz="4000"/>
              <a:t>👩‍💻</a:t>
            </a:r>
            <a:r>
              <a:rPr lang="de-CH" sz="2800"/>
              <a:t>	</a:t>
            </a:r>
          </a:p>
          <a:p>
            <a:pPr marL="0" indent="0">
              <a:buFont typeface="Arial" pitchFamily="34" charset="0"/>
              <a:buNone/>
            </a:pPr>
            <a:r>
              <a:rPr lang="de-CH" sz="2800"/>
              <a:t>   	Blog dbanuggets.com</a:t>
            </a:r>
          </a:p>
          <a:p>
            <a:pPr marL="0" indent="0">
              <a:buFont typeface="Arial" pitchFamily="34" charset="0"/>
              <a:buNone/>
            </a:pPr>
            <a:r>
              <a:rPr lang="de-CH" sz="2800"/>
              <a:t>	@dbanuggets</a:t>
            </a:r>
          </a:p>
          <a:p>
            <a:pPr marL="0" indent="0">
              <a:buNone/>
            </a:pPr>
            <a:r>
              <a:rPr lang="de-CH" sz="2800"/>
              <a:t>	deepthi@dbanuggets.com</a:t>
            </a:r>
          </a:p>
          <a:p>
            <a:pPr marL="0" indent="0">
              <a:buFont typeface="Arial" pitchFamily="34" charset="0"/>
              <a:buNone/>
            </a:pPr>
            <a:r>
              <a:rPr lang="de-CH" sz="2800"/>
              <a:t>	 linkedin.com/in/</a:t>
            </a:r>
            <a:r>
              <a:rPr lang="de-CH" sz="2800" err="1"/>
              <a:t>deepthigoguri</a:t>
            </a:r>
            <a:r>
              <a:rPr lang="de-CH" sz="2800"/>
              <a:t>/</a:t>
            </a:r>
          </a:p>
          <a:p>
            <a:pPr marL="0" indent="0">
              <a:buFont typeface="Arial" pitchFamily="34" charset="0"/>
              <a:buNone/>
            </a:pPr>
            <a:r>
              <a:rPr lang="de-CH" sz="2800"/>
              <a:t>		</a:t>
            </a:r>
          </a:p>
          <a:p>
            <a:pPr marL="0" indent="0">
              <a:buFont typeface="Arial" pitchFamily="34" charset="0"/>
              <a:buNone/>
            </a:pPr>
            <a:r>
              <a:rPr lang="de-CH" sz="2800"/>
              <a:t>	github.com/</a:t>
            </a:r>
            <a:r>
              <a:rPr lang="de-CH" sz="2800" err="1"/>
              <a:t>DeepthiGoguri</a:t>
            </a:r>
            <a:endParaRPr lang="de-CH" sz="2800"/>
          </a:p>
          <a:p>
            <a:pPr marL="0" indent="0">
              <a:buFont typeface="Arial" pitchFamily="34" charset="0"/>
              <a:buNone/>
            </a:pPr>
            <a:r>
              <a:rPr lang="de-CH" sz="2800"/>
              <a:t>	</a:t>
            </a:r>
          </a:p>
          <a:p>
            <a:endParaRPr lang="de-CH" sz="2800"/>
          </a:p>
        </p:txBody>
      </p:sp>
    </p:spTree>
    <p:extLst>
      <p:ext uri="{BB962C8B-B14F-4D97-AF65-F5344CB8AC3E}">
        <p14:creationId xmlns:p14="http://schemas.microsoft.com/office/powerpoint/2010/main" val="264112787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84857-C1B0-435F-8C71-66F9BF1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👩‍💻</a:t>
            </a:r>
            <a:r>
              <a:rPr lang="de-CH" err="1"/>
              <a:t>Offering</a:t>
            </a:r>
            <a:r>
              <a:rPr lang="de-CH"/>
              <a:t> </a:t>
            </a:r>
            <a:r>
              <a:rPr lang="de-CH" err="1"/>
              <a:t>overview</a:t>
            </a:r>
            <a:endParaRPr lang="en-US"/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2B6120F8-247E-4BDA-C1F8-90B68C35F1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2710427"/>
              </p:ext>
            </p:extLst>
          </p:nvPr>
        </p:nvGraphicFramePr>
        <p:xfrm>
          <a:off x="1262063" y="1323975"/>
          <a:ext cx="9691687" cy="4856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381A0889-CD9D-07D7-A087-0639C11193E7}"/>
              </a:ext>
            </a:extLst>
          </p:cNvPr>
          <p:cNvSpPr txBox="1"/>
          <p:nvPr/>
        </p:nvSpPr>
        <p:spPr>
          <a:xfrm>
            <a:off x="326571" y="6304204"/>
            <a:ext cx="1175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spc="-5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rPr>
              <a:t>Source:</a:t>
            </a:r>
            <a:endParaRPr lang="en-US" sz="2400" spc="-50">
              <a:solidFill>
                <a:schemeClr val="bg1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4513427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A0665C4-481D-464D-8209-A6C7A5F48AE5}"/>
              </a:ext>
            </a:extLst>
          </p:cNvPr>
          <p:cNvSpPr txBox="1"/>
          <p:nvPr/>
        </p:nvSpPr>
        <p:spPr>
          <a:xfrm>
            <a:off x="207952" y="1927288"/>
            <a:ext cx="3915929" cy="371072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i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A707C3-3103-4270-9F59-B5037976F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267" y="147247"/>
            <a:ext cx="10981466" cy="1061232"/>
          </a:xfrm>
        </p:spPr>
        <p:txBody>
          <a:bodyPr/>
          <a:lstStyle/>
          <a:p>
            <a:r>
              <a:rPr lang="en-US"/>
              <a:t>Let’s begin with Fundamentals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5DE74E0-D29C-42CD-A47C-CAFE646CA87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1509990"/>
            <a:ext cx="2223810" cy="2223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4C325C-6A40-4DA4-B0B8-C877ECCDF118}"/>
              </a:ext>
            </a:extLst>
          </p:cNvPr>
          <p:cNvSpPr txBox="1"/>
          <p:nvPr/>
        </p:nvSpPr>
        <p:spPr>
          <a:xfrm>
            <a:off x="8260023" y="1938502"/>
            <a:ext cx="3832200" cy="369950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i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9DD25-2AD8-495D-A69D-998EB10DC6E8}"/>
              </a:ext>
            </a:extLst>
          </p:cNvPr>
          <p:cNvSpPr txBox="1"/>
          <p:nvPr/>
        </p:nvSpPr>
        <p:spPr>
          <a:xfrm>
            <a:off x="4228356" y="1932850"/>
            <a:ext cx="3915929" cy="371072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i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BDDD4916-263A-4A90-B173-FF86865D4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228" y="2657172"/>
            <a:ext cx="2188656" cy="1866107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E2210F88-1053-4807-A783-1C0A9E58A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17320" y="2539486"/>
            <a:ext cx="1704976" cy="18661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250071B-0EB2-4194-9B78-10A08BE353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99461" y="2426339"/>
            <a:ext cx="2009751" cy="20097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C12A28-A788-48FE-9A5B-04BB34CF400E}"/>
              </a:ext>
            </a:extLst>
          </p:cNvPr>
          <p:cNvSpPr txBox="1"/>
          <p:nvPr/>
        </p:nvSpPr>
        <p:spPr>
          <a:xfrm>
            <a:off x="-286770" y="4756730"/>
            <a:ext cx="49053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>
                <a:latin typeface="IBM Plex Sans" panose="020B0503050203000203" pitchFamily="34" charset="77"/>
                <a:ea typeface="Roboto" panose="02000000000000000000" pitchFamily="2" charset="0"/>
              </a:rPr>
              <a:t>IaaS </a:t>
            </a:r>
          </a:p>
          <a:p>
            <a:pPr algn="ctr"/>
            <a:r>
              <a:rPr lang="en-US" sz="2400" i="0">
                <a:latin typeface="IBM Plex Sans" panose="020B0503050203000203" pitchFamily="34" charset="77"/>
                <a:ea typeface="Roboto" panose="02000000000000000000" pitchFamily="2" charset="0"/>
              </a:rPr>
              <a:t>Infrastructure as a Service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655284-F64F-4A14-A01F-7C0E603F7796}"/>
              </a:ext>
            </a:extLst>
          </p:cNvPr>
          <p:cNvSpPr txBox="1"/>
          <p:nvPr/>
        </p:nvSpPr>
        <p:spPr>
          <a:xfrm>
            <a:off x="3860636" y="4706447"/>
            <a:ext cx="49053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latin typeface="IBM Plex Sans" panose="020B0503050203000203" pitchFamily="34" charset="77"/>
                <a:ea typeface="Roboto" panose="02000000000000000000" pitchFamily="2" charset="0"/>
              </a:rPr>
              <a:t>PaaS</a:t>
            </a:r>
            <a:r>
              <a:rPr lang="en-US" sz="2400" b="1" i="0">
                <a:latin typeface="IBM Plex Sans" panose="020B0503050203000203" pitchFamily="34" charset="77"/>
                <a:ea typeface="Roboto" panose="02000000000000000000" pitchFamily="2" charset="0"/>
              </a:rPr>
              <a:t> </a:t>
            </a:r>
          </a:p>
          <a:p>
            <a:pPr algn="ctr"/>
            <a:r>
              <a:rPr lang="en-US" sz="2400">
                <a:latin typeface="IBM Plex Sans" panose="020B0503050203000203" pitchFamily="34" charset="77"/>
                <a:ea typeface="Roboto" panose="02000000000000000000" pitchFamily="2" charset="0"/>
              </a:rPr>
              <a:t>Platform </a:t>
            </a:r>
            <a:r>
              <a:rPr lang="en-US" sz="2400" i="0">
                <a:latin typeface="IBM Plex Sans" panose="020B0503050203000203" pitchFamily="34" charset="77"/>
                <a:ea typeface="Roboto" panose="02000000000000000000" pitchFamily="2" charset="0"/>
              </a:rPr>
              <a:t>as a Service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333A3C-3D75-420A-8350-70FF7F87A6E2}"/>
              </a:ext>
            </a:extLst>
          </p:cNvPr>
          <p:cNvSpPr txBox="1"/>
          <p:nvPr/>
        </p:nvSpPr>
        <p:spPr>
          <a:xfrm>
            <a:off x="7814296" y="4674721"/>
            <a:ext cx="49053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latin typeface="IBM Plex Sans" panose="020B0503050203000203" pitchFamily="34" charset="77"/>
                <a:ea typeface="Roboto" panose="02000000000000000000" pitchFamily="2" charset="0"/>
              </a:rPr>
              <a:t>PaaS</a:t>
            </a:r>
            <a:r>
              <a:rPr lang="en-US" sz="2400" b="1" i="0">
                <a:latin typeface="IBM Plex Sans" panose="020B0503050203000203" pitchFamily="34" charset="77"/>
                <a:ea typeface="Roboto" panose="02000000000000000000" pitchFamily="2" charset="0"/>
              </a:rPr>
              <a:t> </a:t>
            </a:r>
          </a:p>
          <a:p>
            <a:pPr algn="ctr"/>
            <a:r>
              <a:rPr lang="en-US" sz="2400">
                <a:latin typeface="IBM Plex Sans" panose="020B0503050203000203" pitchFamily="34" charset="77"/>
                <a:ea typeface="Roboto" panose="02000000000000000000" pitchFamily="2" charset="0"/>
              </a:rPr>
              <a:t>Platform </a:t>
            </a:r>
            <a:r>
              <a:rPr lang="en-US" sz="2400" i="0">
                <a:latin typeface="IBM Plex Sans" panose="020B0503050203000203" pitchFamily="34" charset="77"/>
                <a:ea typeface="Roboto" panose="02000000000000000000" pitchFamily="2" charset="0"/>
              </a:rPr>
              <a:t>as a Service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0FD124-70F7-4D85-ADBA-F189FA3A621B}"/>
              </a:ext>
            </a:extLst>
          </p:cNvPr>
          <p:cNvSpPr txBox="1"/>
          <p:nvPr/>
        </p:nvSpPr>
        <p:spPr>
          <a:xfrm>
            <a:off x="-366975" y="1884090"/>
            <a:ext cx="4905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latin typeface="IBM Plex Sans" panose="020B0503050203000203" pitchFamily="34" charset="77"/>
                <a:ea typeface="Roboto" panose="02000000000000000000" pitchFamily="2" charset="0"/>
              </a:rPr>
              <a:t>SQL Server on Azure VM</a:t>
            </a:r>
            <a:endParaRPr lang="en-US" sz="2400" b="1" i="0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38A352-4F68-4263-80B6-9AB51D8640AB}"/>
              </a:ext>
            </a:extLst>
          </p:cNvPr>
          <p:cNvSpPr txBox="1"/>
          <p:nvPr/>
        </p:nvSpPr>
        <p:spPr>
          <a:xfrm>
            <a:off x="3860635" y="1938502"/>
            <a:ext cx="4905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latin typeface="IBM Plex Sans" panose="020B0503050203000203" pitchFamily="34" charset="77"/>
                <a:ea typeface="Roboto" panose="02000000000000000000" pitchFamily="2" charset="0"/>
              </a:rPr>
              <a:t>SQL Managed Instance</a:t>
            </a:r>
            <a:endParaRPr lang="en-US" sz="2400" b="1" i="0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CB1CC3-1D7D-448F-968E-F5E713172FC3}"/>
              </a:ext>
            </a:extLst>
          </p:cNvPr>
          <p:cNvSpPr txBox="1"/>
          <p:nvPr/>
        </p:nvSpPr>
        <p:spPr>
          <a:xfrm>
            <a:off x="7757065" y="1932948"/>
            <a:ext cx="4905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>
                <a:latin typeface="IBM Plex Sans" panose="020B0503050203000203" pitchFamily="34" charset="77"/>
                <a:ea typeface="Roboto" panose="02000000000000000000" pitchFamily="2" charset="0"/>
              </a:rPr>
              <a:t>Azure SQL DB</a:t>
            </a:r>
          </a:p>
        </p:txBody>
      </p:sp>
    </p:spTree>
    <p:extLst>
      <p:ext uri="{BB962C8B-B14F-4D97-AF65-F5344CB8AC3E}">
        <p14:creationId xmlns:p14="http://schemas.microsoft.com/office/powerpoint/2010/main" val="93431236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C226-2519-4723-9B99-2CD8626A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848" y="2506583"/>
            <a:ext cx="9692640" cy="1325562"/>
          </a:xfrm>
        </p:spPr>
        <p:txBody>
          <a:bodyPr>
            <a:normAutofit/>
          </a:bodyPr>
          <a:lstStyle/>
          <a:p>
            <a:pPr algn="ctr"/>
            <a:r>
              <a:rPr lang="en-US" sz="6000" b="1"/>
              <a:t>Purchasing Models</a:t>
            </a:r>
          </a:p>
        </p:txBody>
      </p:sp>
    </p:spTree>
    <p:extLst>
      <p:ext uri="{BB962C8B-B14F-4D97-AF65-F5344CB8AC3E}">
        <p14:creationId xmlns:p14="http://schemas.microsoft.com/office/powerpoint/2010/main" val="293118171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Aussicht">
  <a:themeElements>
    <a:clrScheme name="Aussicht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Aussicht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sicht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728</TotalTime>
  <Words>1301</Words>
  <Application>Microsoft Office PowerPoint</Application>
  <PresentationFormat>Widescreen</PresentationFormat>
  <Paragraphs>283</Paragraphs>
  <Slides>62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70" baseType="lpstr">
      <vt:lpstr>Arial</vt:lpstr>
      <vt:lpstr>Calibri</vt:lpstr>
      <vt:lpstr>Century Schoolbook</vt:lpstr>
      <vt:lpstr>IBM Plex Sans</vt:lpstr>
      <vt:lpstr>Segoe UI</vt:lpstr>
      <vt:lpstr>Trebuchet MS</vt:lpstr>
      <vt:lpstr>Wingdings 2</vt:lpstr>
      <vt:lpstr>Aussicht</vt:lpstr>
      <vt:lpstr>Building the bridge from azure fundamentals to deploying at scale through automation</vt:lpstr>
      <vt:lpstr>👉Foreword for MS Teams </vt:lpstr>
      <vt:lpstr>PowerPoint Presentation</vt:lpstr>
      <vt:lpstr>Kay Sauter (He/Him)</vt:lpstr>
      <vt:lpstr>Agenda</vt:lpstr>
      <vt:lpstr>🤔Why would you want that</vt:lpstr>
      <vt:lpstr>👩‍💻Offering overview</vt:lpstr>
      <vt:lpstr>Let’s begin with Fundamentals</vt:lpstr>
      <vt:lpstr>Purchasing Models</vt:lpstr>
      <vt:lpstr>PowerPoint Presentation</vt:lpstr>
      <vt:lpstr>Service Tiers</vt:lpstr>
      <vt:lpstr>PowerPoint Presentation</vt:lpstr>
      <vt:lpstr>Compute Tiers</vt:lpstr>
      <vt:lpstr>PowerPoint Presentation</vt:lpstr>
      <vt:lpstr>How will my Data be protected?</vt:lpstr>
      <vt:lpstr>PowerPoint Presentation</vt:lpstr>
      <vt:lpstr>Network Security</vt:lpstr>
      <vt:lpstr>PowerPoint Presentation</vt:lpstr>
      <vt:lpstr>Access Management</vt:lpstr>
      <vt:lpstr>PowerPoint Presentation</vt:lpstr>
      <vt:lpstr>RBAC</vt:lpstr>
      <vt:lpstr>PowerPoint Presentation</vt:lpstr>
      <vt:lpstr>PowerPoint Presentation</vt:lpstr>
      <vt:lpstr>PowerPoint Presentation</vt:lpstr>
      <vt:lpstr>Threat protection</vt:lpstr>
      <vt:lpstr>PowerPoint Presentation</vt:lpstr>
      <vt:lpstr>Information protection</vt:lpstr>
      <vt:lpstr>PowerPoint Presentation</vt:lpstr>
      <vt:lpstr>Create Azure SQL DB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Move Databases to Azure</vt:lpstr>
      <vt:lpstr>Move Databases to Azure</vt:lpstr>
      <vt:lpstr>Move Databases to Azure</vt:lpstr>
      <vt:lpstr>Move Databases to Azure</vt:lpstr>
      <vt:lpstr>Move with Azure Data Studio</vt:lpstr>
      <vt:lpstr>Move with Azure Data Studio</vt:lpstr>
      <vt:lpstr>And what about PowerShell/CLI?</vt:lpstr>
      <vt:lpstr>Demo by Microsoft available</vt:lpstr>
      <vt:lpstr>Fair warning for private users 💵</vt:lpstr>
      <vt:lpstr>PowerPoint Presentation</vt:lpstr>
      <vt:lpstr>Resources</vt:lpstr>
      <vt:lpstr>💬Questions?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Vergleich von unstrukturierten Daten aus Versicherungsofferten</dc:title>
  <dc:creator>Kay Sauter</dc:creator>
  <cp:lastModifiedBy>Deepthi Reddy</cp:lastModifiedBy>
  <cp:revision>261</cp:revision>
  <dcterms:created xsi:type="dcterms:W3CDTF">2021-02-25T19:54:14Z</dcterms:created>
  <dcterms:modified xsi:type="dcterms:W3CDTF">2022-05-15T00:02:26Z</dcterms:modified>
</cp:coreProperties>
</file>